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1"/>
  </p:notesMasterIdLst>
  <p:handoutMasterIdLst>
    <p:handoutMasterId r:id="rId102"/>
  </p:handoutMasterIdLst>
  <p:sldIdLst>
    <p:sldId id="258"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341" r:id="rId72"/>
    <p:sldId id="342" r:id="rId73"/>
    <p:sldId id="343" r:id="rId74"/>
    <p:sldId id="345" r:id="rId75"/>
    <p:sldId id="346" r:id="rId76"/>
    <p:sldId id="347" r:id="rId77"/>
    <p:sldId id="349" r:id="rId78"/>
    <p:sldId id="350" r:id="rId79"/>
    <p:sldId id="351" r:id="rId80"/>
    <p:sldId id="353" r:id="rId81"/>
    <p:sldId id="354" r:id="rId82"/>
    <p:sldId id="355" r:id="rId83"/>
    <p:sldId id="357" r:id="rId84"/>
    <p:sldId id="358" r:id="rId85"/>
    <p:sldId id="359" r:id="rId86"/>
    <p:sldId id="361" r:id="rId87"/>
    <p:sldId id="362" r:id="rId88"/>
    <p:sldId id="363" r:id="rId89"/>
    <p:sldId id="365" r:id="rId90"/>
    <p:sldId id="366" r:id="rId91"/>
    <p:sldId id="367" r:id="rId92"/>
    <p:sldId id="368" r:id="rId93"/>
    <p:sldId id="370" r:id="rId94"/>
    <p:sldId id="371" r:id="rId95"/>
    <p:sldId id="372" r:id="rId96"/>
    <p:sldId id="374" r:id="rId97"/>
    <p:sldId id="375" r:id="rId98"/>
    <p:sldId id="376" r:id="rId99"/>
    <p:sldId id="377" r:id="rId10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1">
          <p15:clr>
            <a:srgbClr val="A4A3A4"/>
          </p15:clr>
        </p15:guide>
        <p15:guide id="2" pos="57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ttany Williams" initials="BW" lastIdx="1" clrIdx="0"/>
  <p:cmAuthor id="1" name="Barb Scotese" initials="B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FFB1F1-C592-0148-A7A8-26D887B7197A}" v="2" dt="2021-01-04T18:26:18.375"/>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5" autoAdjust="0"/>
    <p:restoredTop sz="74150" autoAdjust="0"/>
  </p:normalViewPr>
  <p:slideViewPr>
    <p:cSldViewPr snapToGrid="0">
      <p:cViewPr varScale="1">
        <p:scale>
          <a:sx n="93" d="100"/>
          <a:sy n="93" d="100"/>
        </p:scale>
        <p:origin x="976" y="200"/>
      </p:cViewPr>
      <p:guideLst>
        <p:guide orient="horz" pos="931"/>
        <p:guide pos="574"/>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commentAuthors" Target="commentAuthors.xml"/><Relationship Id="rId108" Type="http://schemas.microsoft.com/office/2016/11/relationships/changesInfo" Target="changesInfos/changesInfo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microsoft.com/office/2015/10/relationships/revisionInfo" Target="revisionInfo.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Leeber" userId="15028f3c-0a13-4345-9369-dac953ae4f16" providerId="ADAL" clId="{7DFFB1F1-C592-0148-A7A8-26D887B7197A}"/>
    <pc:docChg chg="modSld modMainMaster">
      <pc:chgData name="Kathryn Leeber" userId="15028f3c-0a13-4345-9369-dac953ae4f16" providerId="ADAL" clId="{7DFFB1F1-C592-0148-A7A8-26D887B7197A}" dt="2021-01-04T18:26:22.146" v="8" actId="1076"/>
      <pc:docMkLst>
        <pc:docMk/>
      </pc:docMkLst>
      <pc:sldChg chg="modSp mod">
        <pc:chgData name="Kathryn Leeber" userId="15028f3c-0a13-4345-9369-dac953ae4f16" providerId="ADAL" clId="{7DFFB1F1-C592-0148-A7A8-26D887B7197A}" dt="2020-12-21T14:28:37.277" v="4" actId="20577"/>
        <pc:sldMkLst>
          <pc:docMk/>
          <pc:sldMk cId="0" sldId="286"/>
        </pc:sldMkLst>
        <pc:spChg chg="mod">
          <ac:chgData name="Kathryn Leeber" userId="15028f3c-0a13-4345-9369-dac953ae4f16" providerId="ADAL" clId="{7DFFB1F1-C592-0148-A7A8-26D887B7197A}" dt="2020-12-21T14:28:37.277" v="4" actId="20577"/>
          <ac:spMkLst>
            <pc:docMk/>
            <pc:sldMk cId="0" sldId="286"/>
            <ac:spMk id="2" creationId="{00000000-0000-0000-0000-000000000000}"/>
          </ac:spMkLst>
        </pc:spChg>
      </pc:sldChg>
      <pc:sldChg chg="modSp mod">
        <pc:chgData name="Kathryn Leeber" userId="15028f3c-0a13-4345-9369-dac953ae4f16" providerId="ADAL" clId="{7DFFB1F1-C592-0148-A7A8-26D887B7197A}" dt="2021-01-04T18:26:22.146" v="8" actId="1076"/>
        <pc:sldMkLst>
          <pc:docMk/>
          <pc:sldMk cId="0" sldId="302"/>
        </pc:sldMkLst>
        <pc:spChg chg="mod">
          <ac:chgData name="Kathryn Leeber" userId="15028f3c-0a13-4345-9369-dac953ae4f16" providerId="ADAL" clId="{7DFFB1F1-C592-0148-A7A8-26D887B7197A}" dt="2021-01-04T18:26:22.146" v="8" actId="1076"/>
          <ac:spMkLst>
            <pc:docMk/>
            <pc:sldMk cId="0" sldId="302"/>
            <ac:spMk id="3" creationId="{00000000-0000-0000-0000-000000000000}"/>
          </ac:spMkLst>
        </pc:spChg>
        <pc:spChg chg="mod">
          <ac:chgData name="Kathryn Leeber" userId="15028f3c-0a13-4345-9369-dac953ae4f16" providerId="ADAL" clId="{7DFFB1F1-C592-0148-A7A8-26D887B7197A}" dt="2021-01-04T18:26:22.146" v="8" actId="1076"/>
          <ac:spMkLst>
            <pc:docMk/>
            <pc:sldMk cId="0" sldId="302"/>
            <ac:spMk id="4" creationId="{00000000-0000-0000-0000-000000000000}"/>
          </ac:spMkLst>
        </pc:spChg>
        <pc:picChg chg="mod">
          <ac:chgData name="Kathryn Leeber" userId="15028f3c-0a13-4345-9369-dac953ae4f16" providerId="ADAL" clId="{7DFFB1F1-C592-0148-A7A8-26D887B7197A}" dt="2021-01-04T18:26:18.375" v="7" actId="1076"/>
          <ac:picMkLst>
            <pc:docMk/>
            <pc:sldMk cId="0" sldId="302"/>
            <ac:picMk id="10242" creationId="{00000000-0000-0000-0000-000000000000}"/>
          </ac:picMkLst>
        </pc:picChg>
      </pc:sldChg>
      <pc:sldMasterChg chg="modSp mod modSldLayout">
        <pc:chgData name="Kathryn Leeber" userId="15028f3c-0a13-4345-9369-dac953ae4f16" providerId="ADAL" clId="{7DFFB1F1-C592-0148-A7A8-26D887B7197A}" dt="2020-12-21T14:27:54.768" v="3" actId="20577"/>
        <pc:sldMasterMkLst>
          <pc:docMk/>
          <pc:sldMasterMk cId="2871921020" sldId="2147483648"/>
        </pc:sldMasterMkLst>
        <pc:spChg chg="mod">
          <ac:chgData name="Kathryn Leeber" userId="15028f3c-0a13-4345-9369-dac953ae4f16" providerId="ADAL" clId="{7DFFB1F1-C592-0148-A7A8-26D887B7197A}" dt="2020-12-21T14:27:54.768" v="3" actId="20577"/>
          <ac:spMkLst>
            <pc:docMk/>
            <pc:sldMasterMk cId="2871921020" sldId="2147483648"/>
            <ac:spMk id="7" creationId="{21F38BD8-3F75-CE4C-AFEF-0C6B45F77F8C}"/>
          </ac:spMkLst>
        </pc:spChg>
        <pc:sldLayoutChg chg="modSp mod">
          <pc:chgData name="Kathryn Leeber" userId="15028f3c-0a13-4345-9369-dac953ae4f16" providerId="ADAL" clId="{7DFFB1F1-C592-0148-A7A8-26D887B7197A}" dt="2020-12-21T14:27:51.733" v="1" actId="20577"/>
          <pc:sldLayoutMkLst>
            <pc:docMk/>
            <pc:sldMasterMk cId="2871921020" sldId="2147483648"/>
            <pc:sldLayoutMk cId="3047549913" sldId="2147483649"/>
          </pc:sldLayoutMkLst>
          <pc:spChg chg="mod">
            <ac:chgData name="Kathryn Leeber" userId="15028f3c-0a13-4345-9369-dac953ae4f16" providerId="ADAL" clId="{7DFFB1F1-C592-0148-A7A8-26D887B7197A}" dt="2020-12-21T14:27:51.733" v="1" actId="20577"/>
            <ac:spMkLst>
              <pc:docMk/>
              <pc:sldMasterMk cId="2871921020" sldId="2147483648"/>
              <pc:sldLayoutMk cId="3047549913" sldId="2147483649"/>
              <ac:spMk id="17" creationId="{BEEECFBC-FB4D-9945-A4FF-28E342055AC3}"/>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1/4/21</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1/4/21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Shock and Resuscitation</a:t>
            </a:r>
          </a:p>
          <a:p>
            <a:r>
              <a:rPr lang="en-US" altLang="en-US" dirty="0">
                <a:latin typeface="Times New Roman" charset="0"/>
                <a:ea typeface="MS PGothic" charset="-128"/>
              </a:rPr>
              <a:t>Applies a fundamental knowledge of the causes, pathophysiology, and management of shock, respiratory failure or arrest, cardiac failure or arrest, and postresuscitation management.</a:t>
            </a:r>
          </a:p>
          <a:p>
            <a:endParaRPr lang="en-US" altLang="en-US" dirty="0">
              <a:latin typeface="Times New Roman" charset="0"/>
              <a:ea typeface="MS PGothic" charset="-128"/>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938B09A-6CEA-AA49-B315-3F151452A9BF}" type="slidenum">
              <a:rPr lang="en-US" altLang="en-US" sz="1200"/>
              <a:pPr eaLnBrk="1" hangingPunct="1"/>
              <a:t>2</a:t>
            </a:fld>
            <a:endParaRPr lang="en-US" altLang="en-US" sz="1200" dirty="0"/>
          </a:p>
        </p:txBody>
      </p:sp>
    </p:spTree>
    <p:extLst>
      <p:ext uri="{BB962C8B-B14F-4D97-AF65-F5344CB8AC3E}">
        <p14:creationId xmlns:p14="http://schemas.microsoft.com/office/powerpoint/2010/main" val="92989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BLS differs from advanced life support (ALS), which involves advanced procedures such as:</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Cardiac monitoring</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Administration of intravenous (IV) fluids and medications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Use of advanced airway adjuncts</a:t>
            </a:r>
            <a:endParaRPr lang="en-IN" altLang="en-US" dirty="0">
              <a:latin typeface="Times New Roman" charset="0"/>
              <a:ea typeface="MS PGothic" charset="-128"/>
            </a:endParaRPr>
          </a:p>
          <a:p>
            <a:r>
              <a:rPr lang="en-US" altLang="en-US" dirty="0">
                <a:latin typeface="Times New Roman" charset="0"/>
                <a:ea typeface="MS PGothic" charset="-128"/>
              </a:rPr>
              <a:t>G. When done correctly, BLS can maintain life for a short time until ALS measures can be started.</a:t>
            </a:r>
            <a:endParaRPr lang="en-IN" altLang="en-US" b="1" dirty="0">
              <a:latin typeface="Times New Roman" charset="0"/>
              <a:ea typeface="MS PGothic" charset="-128"/>
            </a:endParaRP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0175EA7-7110-544B-AA24-8B5B858CB5C4}" type="slidenum">
              <a:rPr lang="en-US" altLang="en-US" sz="1200"/>
              <a:pPr eaLnBrk="1" hangingPunct="1"/>
              <a:t>11</a:t>
            </a:fld>
            <a:endParaRPr lang="en-US" altLang="en-US" sz="1200"/>
          </a:p>
        </p:txBody>
      </p:sp>
    </p:spTree>
    <p:extLst>
      <p:ext uri="{BB962C8B-B14F-4D97-AF65-F5344CB8AC3E}">
        <p14:creationId xmlns:p14="http://schemas.microsoft.com/office/powerpoint/2010/main" val="152655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 on this slide illustrates the six links of the chain of survival. </a:t>
            </a: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4FFDC88-23C1-CA4D-9919-A7AE2A8C869F}" type="slidenum">
              <a:rPr lang="en-US" altLang="en-US" sz="1200"/>
              <a:pPr eaLnBrk="1" hangingPunct="1"/>
              <a:t>12</a:t>
            </a:fld>
            <a:endParaRPr lang="en-US" altLang="en-US" sz="1200"/>
          </a:p>
        </p:txBody>
      </p:sp>
    </p:spTree>
    <p:extLst>
      <p:ext uri="{BB962C8B-B14F-4D97-AF65-F5344CB8AC3E}">
        <p14:creationId xmlns:p14="http://schemas.microsoft.com/office/powerpoint/2010/main" val="1589866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III. The System Components of CPR</a:t>
            </a:r>
            <a:endParaRPr lang="en-IN" altLang="en-US" dirty="0">
              <a:latin typeface="Times New Roman" charset="0"/>
              <a:ea typeface="MS PGothic" charset="-128"/>
            </a:endParaRPr>
          </a:p>
          <a:p>
            <a:r>
              <a:rPr lang="en-US" altLang="en-US" dirty="0">
                <a:latin typeface="Times New Roman" charset="0"/>
                <a:ea typeface="MS PGothic" charset="-128"/>
              </a:rPr>
              <a:t>A. Chain of survival</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The American Heart Association (AHA) chain of survival:</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Recognition and activation of the emergency response system</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Immediate, high-quality CPR</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Rapid defibrillation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Basic and advanced emergency medical services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e. Advanced life support and post-arrest care</a:t>
            </a:r>
          </a:p>
          <a:p>
            <a:r>
              <a:rPr lang="en-US" altLang="en-US" dirty="0">
                <a:latin typeface="Times New Roman" charset="0"/>
                <a:ea typeface="MS PGothic" charset="-128"/>
              </a:rPr>
              <a:t>		f. Recovery				</a:t>
            </a:r>
          </a:p>
          <a:p>
            <a:r>
              <a:rPr lang="en-US" altLang="en-US" dirty="0">
                <a:latin typeface="Times New Roman" charset="0"/>
                <a:ea typeface="MS PGothic" charset="-128"/>
              </a:rPr>
              <a:t>B. If any one of the links in the chain is absent, the patient is more likely to die.</a:t>
            </a:r>
            <a:endParaRPr lang="en-IN" altLang="en-US" b="1"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BFA7317-C740-754D-A37C-8E50F3682EA7}" type="slidenum">
              <a:rPr lang="en-US" altLang="en-US" sz="1200"/>
              <a:pPr eaLnBrk="1" hangingPunct="1"/>
              <a:t>13</a:t>
            </a:fld>
            <a:endParaRPr lang="en-US" altLang="en-US" sz="1200"/>
          </a:p>
        </p:txBody>
      </p:sp>
    </p:spTree>
    <p:extLst>
      <p:ext uri="{BB962C8B-B14F-4D97-AF65-F5344CB8AC3E}">
        <p14:creationId xmlns:p14="http://schemas.microsoft.com/office/powerpoint/2010/main" val="1903048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IV. Assessing the Need for BLS</a:t>
            </a:r>
            <a:endParaRPr lang="en-IN" altLang="en-US" dirty="0">
              <a:latin typeface="Times New Roman" charset="0"/>
              <a:ea typeface="MS PGothic" charset="-128"/>
            </a:endParaRPr>
          </a:p>
          <a:p>
            <a:r>
              <a:rPr lang="en-US" altLang="en-US" dirty="0">
                <a:latin typeface="Times New Roman" charset="0"/>
                <a:ea typeface="MS PGothic" charset="-128"/>
              </a:rPr>
              <a:t>A. Always begin by surveying the scene:</a:t>
            </a:r>
            <a:endParaRPr lang="en-IN" altLang="en-US" b="1" dirty="0">
              <a:latin typeface="Times New Roman" charset="0"/>
              <a:ea typeface="MS PGothic" charset="-128"/>
            </a:endParaRPr>
          </a:p>
          <a:p>
            <a:r>
              <a:rPr lang="en-US" altLang="en-US" dirty="0">
                <a:latin typeface="Times New Roman" charset="0"/>
                <a:ea typeface="MS PGothic" charset="-128"/>
              </a:rPr>
              <a:t>B. Complete the primary assessment as soon as possible in order to evaluate the patient’s ABCs.</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First step is determining unresponsiveness: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A responsive patient does not need CPR.</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An unresponsive patient may or may not need CPR.</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This step should take no more than 10 seconds. </a:t>
            </a:r>
          </a:p>
          <a:p>
            <a:endParaRPr lang="en-US" altLang="en-US" dirty="0">
              <a:latin typeface="Times New Roman" charset="0"/>
              <a:ea typeface="MS PGothic" charset="-128"/>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BC61C02-0513-984B-8F29-8B1A260C99AE}" type="slidenum">
              <a:rPr lang="en-US" altLang="en-US" sz="1200"/>
              <a:pPr eaLnBrk="1" hangingPunct="1"/>
              <a:t>14</a:t>
            </a:fld>
            <a:endParaRPr lang="en-US" altLang="en-US" sz="1200"/>
          </a:p>
        </p:txBody>
      </p:sp>
    </p:spTree>
    <p:extLst>
      <p:ext uri="{BB962C8B-B14F-4D97-AF65-F5344CB8AC3E}">
        <p14:creationId xmlns:p14="http://schemas.microsoft.com/office/powerpoint/2010/main" val="2070436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The basic principles of BLS are the same for infants, children, and adults.</a:t>
            </a:r>
            <a:endParaRPr lang="en-IN" altLang="en-US" b="1" dirty="0">
              <a:latin typeface="Times New Roman" charset="0"/>
              <a:ea typeface="MS PGothic" charset="-128"/>
            </a:endParaRPr>
          </a:p>
          <a:p>
            <a:r>
              <a:rPr lang="en-US" altLang="en-US" dirty="0">
                <a:latin typeface="Times New Roman" charset="0"/>
                <a:ea typeface="MS PGothic" charset="-128"/>
              </a:rPr>
              <a:t>D. Although cardiac arrest in adults usually occurs before respiratory arrest, the reverse is true in infants and children.</a:t>
            </a:r>
            <a:endParaRPr lang="en-IN" altLang="en-US" b="1" dirty="0">
              <a:latin typeface="Times New Roman" charset="0"/>
              <a:ea typeface="MS PGothic" charset="-128"/>
            </a:endParaRP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95B3E07-66B8-5F44-93E0-931BAFB0F927}" type="slidenum">
              <a:rPr lang="en-US" altLang="en-US" sz="1200"/>
              <a:pPr eaLnBrk="1" hangingPunct="1"/>
              <a:t>15</a:t>
            </a:fld>
            <a:endParaRPr lang="en-US" altLang="en-US" sz="1200"/>
          </a:p>
        </p:txBody>
      </p:sp>
    </p:spTree>
    <p:extLst>
      <p:ext uri="{BB962C8B-B14F-4D97-AF65-F5344CB8AC3E}">
        <p14:creationId xmlns:p14="http://schemas.microsoft.com/office/powerpoint/2010/main" val="9071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 figure on this slide demonstrates how to assess an unresponsive patient by first attempting to rouse him or her by tapping on the shoulder. </a:t>
            </a: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C293DBE-18BB-4841-8347-9C3182A0B0CE}" type="slidenum">
              <a:rPr lang="en-US" altLang="en-US" sz="1200"/>
              <a:pPr eaLnBrk="1" hangingPunct="1"/>
              <a:t>16</a:t>
            </a:fld>
            <a:endParaRPr lang="en-US" altLang="en-US" sz="1200"/>
          </a:p>
        </p:txBody>
      </p:sp>
    </p:spTree>
    <p:extLst>
      <p:ext uri="{BB962C8B-B14F-4D97-AF65-F5344CB8AC3E}">
        <p14:creationId xmlns:p14="http://schemas.microsoft.com/office/powerpoint/2010/main" val="2142088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 Automated External Defibrillation</a:t>
            </a:r>
            <a:endParaRPr lang="en-IN" altLang="en-US" dirty="0">
              <a:latin typeface="Times New Roman" charset="0"/>
              <a:ea typeface="MS PGothic" charset="-128"/>
            </a:endParaRPr>
          </a:p>
          <a:p>
            <a:r>
              <a:rPr lang="en-US" altLang="en-US" dirty="0">
                <a:latin typeface="Times New Roman" charset="0"/>
                <a:ea typeface="MS PGothic" charset="-128"/>
              </a:rPr>
              <a:t>	A. AED use is a vital link in the chain of survival.</a:t>
            </a:r>
            <a:endParaRPr lang="en-IN" altLang="en-US" b="1" dirty="0">
              <a:latin typeface="Times New Roman" charset="0"/>
              <a:ea typeface="MS PGothic" charset="-128"/>
            </a:endParaRPr>
          </a:p>
          <a:p>
            <a:r>
              <a:rPr lang="en-US" altLang="en-US" dirty="0">
                <a:latin typeface="Times New Roman" charset="0"/>
                <a:ea typeface="MS PGothic" charset="-128"/>
              </a:rPr>
              <a:t>	B. The AED should be applied to a cardiac-arrest patient as soon as available.</a:t>
            </a:r>
            <a:endParaRPr lang="en-IN" altLang="en-US" b="1" dirty="0">
              <a:latin typeface="Times New Roman" charset="0"/>
              <a:ea typeface="MS PGothic" charset="-128"/>
            </a:endParaRPr>
          </a:p>
          <a:p>
            <a:r>
              <a:rPr lang="en-US" altLang="en-US" dirty="0">
                <a:latin typeface="Times New Roman" charset="0"/>
                <a:ea typeface="MS PGothic" charset="-128"/>
              </a:rPr>
              <a:t>	C. If you witness cardiac arrest, begin CPR and apply the AED as soon as available.</a:t>
            </a:r>
            <a:endParaRPr lang="en-IN" altLang="en-US" b="1" dirty="0">
              <a:latin typeface="Times New Roman" charset="0"/>
              <a:ea typeface="MS PGothic" charset="-128"/>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E1EABE3-51C9-3B4A-97DC-7FA2B85EF1B4}" type="slidenum">
              <a:rPr lang="en-US" altLang="en-US" sz="1200"/>
              <a:pPr eaLnBrk="1" hangingPunct="1"/>
              <a:t>17</a:t>
            </a:fld>
            <a:endParaRPr lang="en-US" altLang="en-US" sz="1200"/>
          </a:p>
        </p:txBody>
      </p:sp>
    </p:spTree>
    <p:extLst>
      <p:ext uri="{BB962C8B-B14F-4D97-AF65-F5344CB8AC3E}">
        <p14:creationId xmlns:p14="http://schemas.microsoft.com/office/powerpoint/2010/main" val="1672754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AED use in children</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Apply after the first five cycles of CPR.</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Use pediatric-sized pads and dose-attenuating system. If neither is available, then use an AED with adult-sized pads with anterior-posterior placement. </a:t>
            </a:r>
            <a:endParaRPr lang="en-IN" altLang="en-US" dirty="0">
              <a:latin typeface="Times New Roman" charset="0"/>
              <a:ea typeface="MS PGothic"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6AA9582-849B-684B-B6D6-49A6CCE659B9}" type="slidenum">
              <a:rPr lang="en-US" altLang="en-US" sz="1200"/>
              <a:pPr eaLnBrk="1" hangingPunct="1"/>
              <a:t>18</a:t>
            </a:fld>
            <a:endParaRPr lang="en-US" altLang="en-US" sz="1200"/>
          </a:p>
        </p:txBody>
      </p:sp>
    </p:spTree>
    <p:extLst>
      <p:ext uri="{BB962C8B-B14F-4D97-AF65-F5344CB8AC3E}">
        <p14:creationId xmlns:p14="http://schemas.microsoft.com/office/powerpoint/2010/main" val="1277937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Special situations</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Pacemakers and implanted defibrillators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Place electrodes at least 1 inch (2.5 cm) away from the device.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Wet patients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If the patient is in water, pull the patient out and dry the skin before attaching the AED pads.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If the patient is in a small puddle of water or in the snow, the AED can be used, but the patient’s chest should be dried as much as possible.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Transdermal medication patches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Remove the patch and wipe the skin to remove any residue prior to attaching the AED pad.</a:t>
            </a:r>
            <a:endParaRPr lang="en-IN" altLang="en-US" dirty="0">
              <a:latin typeface="Times New Roman" charset="0"/>
              <a:ea typeface="MS PGothic" charset="-128"/>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CDFC45B-0C91-1E4D-AE86-935349F3690F}" type="slidenum">
              <a:rPr lang="en-US" altLang="en-US" sz="1200"/>
              <a:pPr eaLnBrk="1" hangingPunct="1"/>
              <a:t>19</a:t>
            </a:fld>
            <a:endParaRPr lang="en-US" altLang="en-US" sz="1200"/>
          </a:p>
        </p:txBody>
      </p:sp>
    </p:spTree>
    <p:extLst>
      <p:ext uri="{BB962C8B-B14F-4D97-AF65-F5344CB8AC3E}">
        <p14:creationId xmlns:p14="http://schemas.microsoft.com/office/powerpoint/2010/main" val="1313945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 Positioning the Patient</a:t>
            </a:r>
            <a:endParaRPr lang="en-IN" altLang="en-US" dirty="0">
              <a:latin typeface="Times New Roman" charset="0"/>
              <a:ea typeface="MS PGothic" charset="-128"/>
            </a:endParaRPr>
          </a:p>
          <a:p>
            <a:r>
              <a:rPr lang="en-US" altLang="en-US" dirty="0">
                <a:latin typeface="Times New Roman" charset="0"/>
                <a:ea typeface="MS PGothic" charset="-128"/>
              </a:rPr>
              <a:t>A. For CPR to be effective, the patient must be lying supine on a firm, flat surface.</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Ensure enough space around the patient for two rescuers to perform CPR.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If possible, log roll the patient onto a long backboard.</a:t>
            </a:r>
            <a:endParaRPr lang="en-IN" altLang="en-US" dirty="0">
              <a:latin typeface="Times New Roman" charset="0"/>
              <a:ea typeface="MS PGothic" charset="-128"/>
            </a:endParaRP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785D7CB-F4A1-2048-8EEC-5FC40CC76733}" type="slidenum">
              <a:rPr lang="en-US" altLang="en-US" sz="1200"/>
              <a:pPr eaLnBrk="1" hangingPunct="1"/>
              <a:t>20</a:t>
            </a:fld>
            <a:endParaRPr lang="en-US" altLang="en-US" sz="1200"/>
          </a:p>
        </p:txBody>
      </p:sp>
    </p:spTree>
    <p:extLst>
      <p:ext uri="{BB962C8B-B14F-4D97-AF65-F5344CB8AC3E}">
        <p14:creationId xmlns:p14="http://schemas.microsoft.com/office/powerpoint/2010/main" val="899709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 Introduction</a:t>
            </a:r>
            <a:endParaRPr lang="en-IN" altLang="en-US" dirty="0">
              <a:latin typeface="Times New Roman" charset="0"/>
              <a:ea typeface="MS PGothic" charset="-128"/>
            </a:endParaRPr>
          </a:p>
          <a:p>
            <a:r>
              <a:rPr lang="en-US" altLang="en-US" dirty="0">
                <a:latin typeface="Times New Roman" charset="0"/>
                <a:ea typeface="MS PGothic" charset="-128"/>
              </a:rPr>
              <a:t>A. The principles of basic life support (BLS) were introduced in 1960.</a:t>
            </a:r>
            <a:endParaRPr lang="en-IN" altLang="en-US" b="1" dirty="0">
              <a:latin typeface="Times New Roman" charset="0"/>
              <a:ea typeface="MS PGothic" charset="-128"/>
            </a:endParaRPr>
          </a:p>
          <a:p>
            <a:r>
              <a:rPr lang="en-US" altLang="en-US" dirty="0">
                <a:latin typeface="Times New Roman" charset="0"/>
                <a:ea typeface="MS PGothic" charset="-128"/>
              </a:rPr>
              <a:t>B. Since then, the specific techniques have been reviewed and revised regularly.</a:t>
            </a:r>
            <a:endParaRPr lang="en-IN" altLang="en-US" b="1" dirty="0">
              <a:latin typeface="Times New Roman" charset="0"/>
              <a:ea typeface="MS PGothic" charset="-128"/>
            </a:endParaRPr>
          </a:p>
          <a:p>
            <a:r>
              <a:rPr lang="en-US" altLang="en-US" dirty="0">
                <a:latin typeface="Times New Roman" charset="0"/>
                <a:ea typeface="MS PGothic" charset="-128"/>
              </a:rPr>
              <a:t>C. The most recent review (2020) was conducted by the International Liaison Committee on Resuscitation (ILCOR). </a:t>
            </a:r>
            <a:endParaRPr lang="en-IN" altLang="en-US" b="1" dirty="0">
              <a:latin typeface="Times New Roman" charset="0"/>
              <a:ea typeface="MS PGothic" charset="-128"/>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3E593F3-34A0-D24E-812E-5C01030A6D42}" type="slidenum">
              <a:rPr lang="en-US" altLang="en-US" sz="1200"/>
              <a:pPr eaLnBrk="1" hangingPunct="1"/>
              <a:t>3</a:t>
            </a:fld>
            <a:endParaRPr lang="en-US" altLang="en-US" sz="1200" dirty="0"/>
          </a:p>
        </p:txBody>
      </p:sp>
    </p:spTree>
    <p:extLst>
      <p:ext uri="{BB962C8B-B14F-4D97-AF65-F5344CB8AC3E}">
        <p14:creationId xmlns:p14="http://schemas.microsoft.com/office/powerpoint/2010/main" val="1435924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VII. Check for Breathing and a Pulse</a:t>
            </a:r>
            <a:endParaRPr lang="en-IN" altLang="en-US" dirty="0">
              <a:latin typeface="Times New Roman" charset="0"/>
              <a:ea typeface="MS PGothic" charset="-128"/>
            </a:endParaRPr>
          </a:p>
          <a:p>
            <a:r>
              <a:rPr lang="en-US" altLang="en-US" dirty="0">
                <a:latin typeface="Times New Roman" charset="0"/>
                <a:ea typeface="MS PGothic" charset="-128"/>
              </a:rPr>
              <a:t>A. Quickly check for breathing and a pulse.</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These assessments can occur simultaneously and take no longer than 10 seconds total.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Visualize the chest for signs of breathing.</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Palpate for a carotid pulse.</a:t>
            </a:r>
            <a:endParaRPr lang="en-IN" altLang="en-US" dirty="0">
              <a:latin typeface="Times New Roman" charset="0"/>
              <a:ea typeface="MS PGothic" charset="-128"/>
            </a:endParaRP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505B762-4E1E-0246-95AA-044062399B19}" type="slidenum">
              <a:rPr lang="en-US" altLang="en-US" sz="1200"/>
              <a:pPr eaLnBrk="1" hangingPunct="1"/>
              <a:t>21</a:t>
            </a:fld>
            <a:endParaRPr lang="en-US" altLang="en-US" sz="1200"/>
          </a:p>
        </p:txBody>
      </p:sp>
    </p:spTree>
    <p:extLst>
      <p:ext uri="{BB962C8B-B14F-4D97-AF65-F5344CB8AC3E}">
        <p14:creationId xmlns:p14="http://schemas.microsoft.com/office/powerpoint/2010/main" val="991611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Provide external chest compressions.</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Apply rhythmic pressure and relaxation to the lower half of the sternum.</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Compressions squeeze the heart, acting as a pump to circulate blood.</a:t>
            </a:r>
          </a:p>
          <a:p>
            <a:r>
              <a:rPr lang="en-US" altLang="en-US" dirty="0">
                <a:latin typeface="Times New Roman" charset="0"/>
                <a:ea typeface="MS PGothic" charset="-128"/>
              </a:rPr>
              <a:t> 	3. Avoid leaning on the chest in between chest compressions</a:t>
            </a:r>
            <a:endParaRPr lang="en-IN" altLang="en-US" dirty="0">
              <a:latin typeface="Times New Roman" charset="0"/>
              <a:ea typeface="MS PGothic" charset="-128"/>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4975D2D-D6CA-5D42-B5C0-08B776613C23}" type="slidenum">
              <a:rPr lang="en-US" altLang="en-US" sz="1200"/>
              <a:pPr eaLnBrk="1" hangingPunct="1"/>
              <a:t>22</a:t>
            </a:fld>
            <a:endParaRPr lang="en-US" altLang="en-US" sz="1200"/>
          </a:p>
        </p:txBody>
      </p:sp>
    </p:spTree>
    <p:extLst>
      <p:ext uri="{BB962C8B-B14F-4D97-AF65-F5344CB8AC3E}">
        <p14:creationId xmlns:p14="http://schemas.microsoft.com/office/powerpoint/2010/main" val="1540371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Proper hand position and compression technique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See Skill Drill 14-1.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Injuries can be minimized by proper technique and hand placement.</a:t>
            </a:r>
            <a:endParaRPr lang="en-IN" altLang="en-US" dirty="0">
              <a:latin typeface="Times New Roman" charset="0"/>
              <a:ea typeface="MS PGothic" charset="-128"/>
            </a:endParaRP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9CF1D4B-3839-1540-A7E3-063BDD20611F}" type="slidenum">
              <a:rPr lang="en-US" altLang="en-US" sz="1200"/>
              <a:pPr eaLnBrk="1" hangingPunct="1"/>
              <a:t>23</a:t>
            </a:fld>
            <a:endParaRPr lang="en-US" altLang="en-US" sz="1200"/>
          </a:p>
        </p:txBody>
      </p:sp>
    </p:spTree>
    <p:extLst>
      <p:ext uri="{BB962C8B-B14F-4D97-AF65-F5344CB8AC3E}">
        <p14:creationId xmlns:p14="http://schemas.microsoft.com/office/powerpoint/2010/main" val="1106082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 figure on this slide illustrates that the heart lies slightly to the left of the middle of the chest between the sternum and spine. </a:t>
            </a: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A02B2BF-8089-DF4B-9289-44086D34120B}" type="slidenum">
              <a:rPr lang="en-US" altLang="en-US" sz="1200"/>
              <a:pPr eaLnBrk="1" hangingPunct="1"/>
              <a:t>24</a:t>
            </a:fld>
            <a:endParaRPr lang="en-US" altLang="en-US" sz="1200"/>
          </a:p>
        </p:txBody>
      </p:sp>
    </p:spTree>
    <p:extLst>
      <p:ext uri="{BB962C8B-B14F-4D97-AF65-F5344CB8AC3E}">
        <p14:creationId xmlns:p14="http://schemas.microsoft.com/office/powerpoint/2010/main" val="1317440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 figure on this slide illustrates the concepts of compression and relaxation. A. Compression and relaxation should be rhythmic and of equal duration (a 1:1 ratio). B. Pressure on the sternum must be released so that the sternum can return to its normal resting position between compressions. </a:t>
            </a: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C02C102-72FF-2D40-A5C7-76CAA796ED7B}" type="slidenum">
              <a:rPr lang="en-US" altLang="en-US" sz="1200"/>
              <a:pPr eaLnBrk="1" hangingPunct="1"/>
              <a:t>25</a:t>
            </a:fld>
            <a:endParaRPr lang="en-US" altLang="en-US" sz="1200"/>
          </a:p>
        </p:txBody>
      </p:sp>
    </p:spTree>
    <p:extLst>
      <p:ext uri="{BB962C8B-B14F-4D97-AF65-F5344CB8AC3E}">
        <p14:creationId xmlns:p14="http://schemas.microsoft.com/office/powerpoint/2010/main" val="16595786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VIII. Opening the Airway and Providing Artificial Ventilation</a:t>
            </a:r>
            <a:endParaRPr lang="en-IN" altLang="en-US" dirty="0">
              <a:latin typeface="Times New Roman" charset="0"/>
              <a:ea typeface="MS PGothic" charset="-128"/>
            </a:endParaRPr>
          </a:p>
          <a:p>
            <a:r>
              <a:rPr lang="en-US" altLang="en-US" dirty="0">
                <a:latin typeface="Times New Roman" charset="0"/>
                <a:ea typeface="MS PGothic" charset="-128"/>
              </a:rPr>
              <a:t>A. Opening the airway in adults</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Head tilt–chin lift maneuver</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Remove any foreign materials in the mouth.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Jaw-thrust maneuver</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A6E0728-820D-3945-8E9D-892490A51414}" type="slidenum">
              <a:rPr lang="en-US" altLang="en-US" sz="1200"/>
              <a:pPr eaLnBrk="1" hangingPunct="1"/>
              <a:t>26</a:t>
            </a:fld>
            <a:endParaRPr lang="en-US" altLang="en-US" sz="1200"/>
          </a:p>
        </p:txBody>
      </p:sp>
    </p:spTree>
    <p:extLst>
      <p:ext uri="{BB962C8B-B14F-4D97-AF65-F5344CB8AC3E}">
        <p14:creationId xmlns:p14="http://schemas.microsoft.com/office/powerpoint/2010/main" val="1020275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If the patient is breathing adequately on his or her own and has no signs of injury to the head, spine, hip, or pelvis, place him or her in the recovery position.</a:t>
            </a:r>
            <a:endParaRPr lang="en-IN" altLang="en-US" b="1"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384AAAA-F17A-344C-96A6-3F94E4310DBE}" type="slidenum">
              <a:rPr lang="en-US" altLang="en-US" sz="1200"/>
              <a:pPr eaLnBrk="1" hangingPunct="1"/>
              <a:t>27</a:t>
            </a:fld>
            <a:endParaRPr lang="en-US" altLang="en-US" sz="1200"/>
          </a:p>
        </p:txBody>
      </p:sp>
    </p:spTree>
    <p:extLst>
      <p:ext uri="{BB962C8B-B14F-4D97-AF65-F5344CB8AC3E}">
        <p14:creationId xmlns:p14="http://schemas.microsoft.com/office/powerpoint/2010/main" val="120314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 figure on this slide demonstrates the recovery position. </a:t>
            </a: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9C3090F-3A94-9744-8A43-1EC811E63113}" type="slidenum">
              <a:rPr lang="en-US" altLang="en-US" sz="1200"/>
              <a:pPr eaLnBrk="1" hangingPunct="1"/>
              <a:t>28</a:t>
            </a:fld>
            <a:endParaRPr lang="en-US" altLang="en-US" sz="1200"/>
          </a:p>
        </p:txBody>
      </p:sp>
    </p:spTree>
    <p:extLst>
      <p:ext uri="{BB962C8B-B14F-4D97-AF65-F5344CB8AC3E}">
        <p14:creationId xmlns:p14="http://schemas.microsoft.com/office/powerpoint/2010/main" val="13501099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A lack of oxygen (hypoxia), combined with too much carbon dioxide in the blood (hypercarbia), is lethal. </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Provide slow, deliberate ventilations that last 1 second. </a:t>
            </a:r>
            <a:endParaRPr lang="en-IN" altLang="en-US" b="1" dirty="0">
              <a:latin typeface="Times New Roman" charset="0"/>
              <a:ea typeface="MS PGothic" charset="-128"/>
            </a:endParaRPr>
          </a:p>
          <a:p>
            <a:r>
              <a:rPr lang="en-US" altLang="en-US" dirty="0">
                <a:latin typeface="Times New Roman" charset="0"/>
                <a:ea typeface="MS PGothic" charset="-128"/>
              </a:rPr>
              <a:t>D. If patient is not breathing, ventilations can be given by one or two EMS providers.</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Use a barrier device, such as a pocket mask, one-way valve, or  bag-mask device.</a:t>
            </a:r>
          </a:p>
          <a:p>
            <a:r>
              <a:rPr lang="en-US" altLang="en-US" dirty="0">
                <a:latin typeface="Times New Roman" charset="0"/>
                <a:ea typeface="MS PGothic" charset="-128"/>
              </a:rPr>
              <a:t> 	2. Use devices that supply supplemental oxygen when possible.</a:t>
            </a:r>
            <a:endParaRPr lang="en-IN" altLang="en-US" dirty="0">
              <a:latin typeface="Times New Roman" charset="0"/>
              <a:ea typeface="MS PGothic" charset="-128"/>
            </a:endParaRP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2CE9418-ADE9-0742-A380-BADCAFB381FE}" type="slidenum">
              <a:rPr lang="en-US" altLang="en-US" sz="1200"/>
              <a:pPr eaLnBrk="1" hangingPunct="1"/>
              <a:t>29</a:t>
            </a:fld>
            <a:endParaRPr lang="en-US" altLang="en-US" sz="1200"/>
          </a:p>
        </p:txBody>
      </p:sp>
    </p:spTree>
    <p:extLst>
      <p:ext uri="{BB962C8B-B14F-4D97-AF65-F5344CB8AC3E}">
        <p14:creationId xmlns:p14="http://schemas.microsoft.com/office/powerpoint/2010/main" val="9856650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 figure on this slide demonstrates using a barrier device when providing ventilations. </a:t>
            </a: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546428B-96F3-3F44-9C7E-DEEB54F74E8B}" type="slidenum">
              <a:rPr lang="en-US" altLang="en-US" sz="1200"/>
              <a:pPr eaLnBrk="1" hangingPunct="1"/>
              <a:t>30</a:t>
            </a:fld>
            <a:endParaRPr lang="en-US" altLang="en-US" sz="1200"/>
          </a:p>
        </p:txBody>
      </p:sp>
    </p:spTree>
    <p:extLst>
      <p:ext uri="{BB962C8B-B14F-4D97-AF65-F5344CB8AC3E}">
        <p14:creationId xmlns:p14="http://schemas.microsoft.com/office/powerpoint/2010/main" val="383255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 Elements of BLS</a:t>
            </a:r>
            <a:endParaRPr lang="en-IN" altLang="en-US" dirty="0">
              <a:latin typeface="Times New Roman" charset="0"/>
              <a:ea typeface="MS PGothic" charset="-128"/>
            </a:endParaRPr>
          </a:p>
          <a:p>
            <a:r>
              <a:rPr lang="en-US" altLang="en-US" dirty="0">
                <a:latin typeface="Times New Roman" charset="0"/>
                <a:ea typeface="MS PGothic" charset="-128"/>
              </a:rPr>
              <a:t>A. BLS is noninvasive emergency life-saving care that is used to treat medical conditions, including:</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Airway obstruction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Respiratory arrest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Cardiac arrest</a:t>
            </a:r>
            <a:endParaRPr lang="en-IN" altLang="en-US" dirty="0">
              <a:latin typeface="Times New Roman" charset="0"/>
              <a:ea typeface="MS PGothic" charset="-128"/>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E8501A5-F838-0A4C-A26F-4565599991A9}" type="slidenum">
              <a:rPr lang="en-US" altLang="en-US" sz="1200"/>
              <a:pPr eaLnBrk="1" hangingPunct="1"/>
              <a:t>4</a:t>
            </a:fld>
            <a:endParaRPr lang="en-US" altLang="en-US" sz="1200" dirty="0"/>
          </a:p>
        </p:txBody>
      </p:sp>
    </p:spTree>
    <p:extLst>
      <p:ext uri="{BB962C8B-B14F-4D97-AF65-F5344CB8AC3E}">
        <p14:creationId xmlns:p14="http://schemas.microsoft.com/office/powerpoint/2010/main" val="1580817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For a patient with a stoma, place bag-mask device or pocket mask device directly over the stoma.</a:t>
            </a:r>
            <a:endParaRPr lang="en-IN" altLang="en-US" b="1" dirty="0">
              <a:latin typeface="Times New Roman" charset="0"/>
              <a:ea typeface="MS PGothic" charset="-128"/>
            </a:endParaRPr>
          </a:p>
          <a:p>
            <a:r>
              <a:rPr lang="en-US" altLang="en-US" dirty="0">
                <a:latin typeface="Times New Roman" charset="0"/>
                <a:ea typeface="MS PGothic" charset="-128"/>
              </a:rPr>
              <a:t>F. Artificial ventilation may result in gastric distention.</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Have a suction unit available in case the patient vomits. </a:t>
            </a:r>
            <a:endParaRPr lang="en-IN" altLang="en-US" dirty="0">
              <a:latin typeface="Times New Roman" charset="0"/>
              <a:ea typeface="MS PGothic" charset="-128"/>
            </a:endParaRP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BB4E5FA-227F-BD4F-86BD-CE56804971FB}" type="slidenum">
              <a:rPr lang="en-US" altLang="en-US" sz="1200"/>
              <a:pPr eaLnBrk="1" hangingPunct="1"/>
              <a:t>31</a:t>
            </a:fld>
            <a:endParaRPr lang="en-US" altLang="en-US" sz="1200"/>
          </a:p>
        </p:txBody>
      </p:sp>
    </p:spTree>
    <p:extLst>
      <p:ext uri="{BB962C8B-B14F-4D97-AF65-F5344CB8AC3E}">
        <p14:creationId xmlns:p14="http://schemas.microsoft.com/office/powerpoint/2010/main" val="10772942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figures on this slide demonstrate how a barrier device attaches to a stoma. A. This stoma connects the trachea directly to the skin. B. Use a bag-mask device or pocket mask device to ventilate a patient with a stoma. </a:t>
            </a: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EF76BDF-E96E-2442-B122-3E7E78C1140A}" type="slidenum">
              <a:rPr lang="en-US" altLang="en-US" sz="1200"/>
              <a:pPr eaLnBrk="1" hangingPunct="1"/>
              <a:t>32</a:t>
            </a:fld>
            <a:endParaRPr lang="en-US" altLang="en-US" sz="1200"/>
          </a:p>
        </p:txBody>
      </p:sp>
    </p:spTree>
    <p:extLst>
      <p:ext uri="{BB962C8B-B14F-4D97-AF65-F5344CB8AC3E}">
        <p14:creationId xmlns:p14="http://schemas.microsoft.com/office/powerpoint/2010/main" val="6500671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IX. One-Rescuer Adult CPR</a:t>
            </a:r>
            <a:endParaRPr lang="en-IN" altLang="en-US" dirty="0">
              <a:latin typeface="Times New Roman" charset="0"/>
              <a:ea typeface="MS PGothic" charset="-128"/>
            </a:endParaRPr>
          </a:p>
          <a:p>
            <a:r>
              <a:rPr lang="en-US" altLang="en-US" dirty="0">
                <a:latin typeface="Times New Roman" charset="0"/>
                <a:ea typeface="MS PGothic" charset="-128"/>
              </a:rPr>
              <a:t>A. When providing CPR alone, you must provide a continuous cycle of 30 chest compressions followed by 2 artificial ventilations (see Skill Drill 14-2).</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The ratio of compressions to ventilations is 30:2.</a:t>
            </a:r>
            <a:endParaRPr lang="en-IN" altLang="en-US" dirty="0">
              <a:latin typeface="Times New Roman" charset="0"/>
              <a:ea typeface="MS PGothic" charset="-128"/>
            </a:endParaRP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E255E93-8D80-4A43-9E41-C19FF5238C81}" type="slidenum">
              <a:rPr lang="en-US" altLang="en-US" sz="1200"/>
              <a:pPr eaLnBrk="1" hangingPunct="1"/>
              <a:t>33</a:t>
            </a:fld>
            <a:endParaRPr lang="en-US" altLang="en-US" sz="1200"/>
          </a:p>
        </p:txBody>
      </p:sp>
    </p:spTree>
    <p:extLst>
      <p:ext uri="{BB962C8B-B14F-4D97-AF65-F5344CB8AC3E}">
        <p14:creationId xmlns:p14="http://schemas.microsoft.com/office/powerpoint/2010/main" val="14299668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 Two-Rescuer Adult CPR</a:t>
            </a:r>
            <a:endParaRPr lang="en-IN" altLang="en-US" dirty="0">
              <a:latin typeface="Times New Roman" charset="0"/>
              <a:ea typeface="MS PGothic" charset="-128"/>
            </a:endParaRPr>
          </a:p>
          <a:p>
            <a:r>
              <a:rPr lang="en-US" altLang="en-US" dirty="0">
                <a:latin typeface="Times New Roman" charset="0"/>
                <a:ea typeface="MS PGothic" charset="-128"/>
              </a:rPr>
              <a:t>A. Always preferable to one-rescuer CPR (see Skill Drill 13-3)</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The rescuer who is doing the compressions can be switched.</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Less tiring</a:t>
            </a:r>
            <a:r>
              <a:rPr lang="en-IN" altLang="en-US" dirty="0">
                <a:latin typeface="Times New Roman" charset="0"/>
                <a:ea typeface="MS PGothic" charset="-128"/>
              </a:rPr>
              <a:t> </a:t>
            </a:r>
            <a:r>
              <a:rPr lang="en-US" altLang="en-US" dirty="0">
                <a:latin typeface="Times New Roman" charset="0"/>
                <a:ea typeface="MS PGothic" charset="-128"/>
              </a:rPr>
              <a:t>and facilitates effective chest compressions</a:t>
            </a:r>
            <a:endParaRPr lang="en-IN" altLang="en-US" dirty="0">
              <a:latin typeface="Times New Roman" charset="0"/>
              <a:ea typeface="MS PGothic" charset="-128"/>
            </a:endParaRPr>
          </a:p>
          <a:p>
            <a:r>
              <a:rPr lang="en-US" altLang="en-US" dirty="0">
                <a:latin typeface="Times New Roman" charset="0"/>
                <a:ea typeface="MS PGothic" charset="-128"/>
              </a:rPr>
              <a:t>B. Switching rescuers during CPR is critical to maintain high-quality compressions.</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It is recommended to switch positions every 2 minutes.</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2C45C09-C142-7341-A552-FF64A11260EC}" type="slidenum">
              <a:rPr lang="en-US" altLang="en-US" sz="1200"/>
              <a:pPr eaLnBrk="1" hangingPunct="1"/>
              <a:t>34</a:t>
            </a:fld>
            <a:endParaRPr lang="en-US" altLang="en-US" sz="1200"/>
          </a:p>
        </p:txBody>
      </p:sp>
    </p:spTree>
    <p:extLst>
      <p:ext uri="{BB962C8B-B14F-4D97-AF65-F5344CB8AC3E}">
        <p14:creationId xmlns:p14="http://schemas.microsoft.com/office/powerpoint/2010/main" val="9633207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XI. Devices and Techniques to Assist Circulation</a:t>
            </a:r>
            <a:endParaRPr lang="en-IN" altLang="en-US" dirty="0">
              <a:latin typeface="Times New Roman" charset="0"/>
              <a:ea typeface="MS PGothic" charset="-128"/>
            </a:endParaRPr>
          </a:p>
          <a:p>
            <a:r>
              <a:rPr lang="en-US" altLang="en-US" dirty="0">
                <a:latin typeface="Times New Roman" charset="0"/>
                <a:ea typeface="MS PGothic" charset="-128"/>
              </a:rPr>
              <a:t>A. Active compression-decompression CPR</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Involves compressing the chest and then actively pulling it back up to its neutral position or beyond </a:t>
            </a:r>
          </a:p>
          <a:p>
            <a:r>
              <a:rPr lang="en-US" altLang="en-US" dirty="0">
                <a:latin typeface="Times New Roman" charset="0"/>
                <a:ea typeface="MS PGothic" charset="-128"/>
              </a:rPr>
              <a:t> 	2. May increase the amount of blood that returns to the heart</a:t>
            </a:r>
            <a:endParaRPr lang="en-IN" altLang="en-US" dirty="0">
              <a:latin typeface="Times New Roman" charset="0"/>
              <a:ea typeface="MS PGothic" charset="-128"/>
            </a:endParaRPr>
          </a:p>
          <a:p>
            <a:r>
              <a:rPr lang="en-US" altLang="en-US" dirty="0">
                <a:latin typeface="Times New Roman" charset="0"/>
                <a:ea typeface="MS PGothic" charset="-128"/>
              </a:rPr>
              <a:t>B. Impedance threshold device (ITD)</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Designed to limit the air entering lungs during the recoil phase between chest compressions</a:t>
            </a:r>
            <a:endParaRPr lang="en-IN" altLang="en-US" dirty="0">
              <a:latin typeface="Times New Roman" charset="0"/>
              <a:ea typeface="MS PGothic" charset="-128"/>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4F5D0AC-65C8-BB47-86ED-A3B02667A224}" type="slidenum">
              <a:rPr lang="en-US" altLang="en-US" sz="1200"/>
              <a:pPr eaLnBrk="1" hangingPunct="1"/>
              <a:t>35</a:t>
            </a:fld>
            <a:endParaRPr lang="en-US" altLang="en-US" sz="1200"/>
          </a:p>
        </p:txBody>
      </p:sp>
    </p:spTree>
    <p:extLst>
      <p:ext uri="{BB962C8B-B14F-4D97-AF65-F5344CB8AC3E}">
        <p14:creationId xmlns:p14="http://schemas.microsoft.com/office/powerpoint/2010/main" val="6527817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 first figure on this slide is an active compression-decompression CPR device. The second figure on this slide is an impedance threshold device. </a:t>
            </a: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21EF5DE-637C-AC43-BAD5-D389B0974FC7}" type="slidenum">
              <a:rPr lang="en-US" altLang="en-US" sz="1200"/>
              <a:pPr eaLnBrk="1" hangingPunct="1"/>
              <a:t>36</a:t>
            </a:fld>
            <a:endParaRPr lang="en-US" altLang="en-US" sz="1200"/>
          </a:p>
        </p:txBody>
      </p:sp>
    </p:spTree>
    <p:extLst>
      <p:ext uri="{BB962C8B-B14F-4D97-AF65-F5344CB8AC3E}">
        <p14:creationId xmlns:p14="http://schemas.microsoft.com/office/powerpoint/2010/main" val="19569075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Mechanical piston device</a:t>
            </a:r>
            <a:endParaRPr lang="en-IN" altLang="en-US" dirty="0">
              <a:latin typeface="Times New Roman" charset="0"/>
              <a:ea typeface="MS PGothic" charset="-128"/>
            </a:endParaRPr>
          </a:p>
          <a:p>
            <a:r>
              <a:rPr lang="en-IN" sz="1200" b="0" kern="1200" dirty="0">
                <a:solidFill>
                  <a:schemeClr val="tx1"/>
                </a:solidFill>
                <a:effectLst/>
                <a:latin typeface="Times New Roman" charset="0"/>
                <a:ea typeface="MS PGothic" charset="-128"/>
                <a:cs typeface="ＭＳ Ｐゴシック" charset="-128"/>
              </a:rPr>
              <a:t> 	</a:t>
            </a:r>
            <a:r>
              <a:rPr lang="en-US" sz="1200" b="0" kern="1200" dirty="0">
                <a:solidFill>
                  <a:schemeClr val="tx1"/>
                </a:solidFill>
                <a:effectLst/>
                <a:latin typeface="Times New Roman" pitchFamily="18" charset="0"/>
                <a:ea typeface="MS PGothic" pitchFamily="34" charset="-128"/>
                <a:cs typeface="ＭＳ Ｐゴシック" charset="-128"/>
              </a:rPr>
              <a:t>1. Allows the rescuer to configure the depth and rate of compressions.</a:t>
            </a:r>
          </a:p>
          <a:p>
            <a:r>
              <a:rPr lang="en-US" altLang="en-US" dirty="0">
                <a:latin typeface="Times New Roman" charset="0"/>
                <a:ea typeface="MS PGothic" charset="-128"/>
              </a:rPr>
              <a:t>D. Load-distributing band CPR or vest CPR</a:t>
            </a:r>
            <a:endParaRPr lang="en-IN" altLang="en-US" dirty="0">
              <a:latin typeface="Times New Roman" charset="0"/>
              <a:ea typeface="MS PGothic" charset="-128"/>
            </a:endParaRPr>
          </a:p>
          <a:p>
            <a:r>
              <a:rPr lang="en-US" altLang="en-US" dirty="0">
                <a:latin typeface="Times New Roman" charset="0"/>
                <a:ea typeface="MS PGothic" charset="-128"/>
              </a:rPr>
              <a:t>E. Manual chest compressions remain the standard of care.</a:t>
            </a:r>
            <a:endParaRPr lang="en-IN" altLang="en-US" dirty="0">
              <a:latin typeface="Times New Roman" charset="0"/>
              <a:ea typeface="MS PGothic" charset="-128"/>
            </a:endParaRPr>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E6EDA1D-ECAD-D141-A5D2-D01AC2874B70}" type="slidenum">
              <a:rPr lang="en-US" altLang="en-US" sz="1200"/>
              <a:pPr eaLnBrk="1" hangingPunct="1"/>
              <a:t>37</a:t>
            </a:fld>
            <a:endParaRPr lang="en-US" altLang="en-US" sz="1200"/>
          </a:p>
        </p:txBody>
      </p:sp>
    </p:spTree>
    <p:extLst>
      <p:ext uri="{BB962C8B-B14F-4D97-AF65-F5344CB8AC3E}">
        <p14:creationId xmlns:p14="http://schemas.microsoft.com/office/powerpoint/2010/main" val="10337104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 figure on this slide is a load-distributing band. </a:t>
            </a: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2FFE464-BDA5-9F4C-90C3-966AF05311FD}" type="slidenum">
              <a:rPr lang="en-US" altLang="en-US" sz="1200"/>
              <a:pPr eaLnBrk="1" hangingPunct="1"/>
              <a:t>38</a:t>
            </a:fld>
            <a:endParaRPr lang="en-US" altLang="en-US" sz="1200"/>
          </a:p>
        </p:txBody>
      </p:sp>
    </p:spTree>
    <p:extLst>
      <p:ext uri="{BB962C8B-B14F-4D97-AF65-F5344CB8AC3E}">
        <p14:creationId xmlns:p14="http://schemas.microsoft.com/office/powerpoint/2010/main" val="4293835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XII. Infant and Child CPR</a:t>
            </a:r>
            <a:endParaRPr lang="en-IN" altLang="en-US" dirty="0">
              <a:latin typeface="Times New Roman" charset="0"/>
              <a:ea typeface="MS PGothic" charset="-128"/>
            </a:endParaRPr>
          </a:p>
          <a:p>
            <a:r>
              <a:rPr lang="en-US" altLang="en-US" dirty="0">
                <a:latin typeface="Times New Roman" charset="0"/>
                <a:ea typeface="MS PGothic" charset="-128"/>
              </a:rPr>
              <a:t>A. In most cases, cardiac arrest in infants and children follows respiratory arrest, which triggers hypoxia and ischemia of the heart.</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Airway and breathing are the focus of pediatric BLS.</a:t>
            </a:r>
            <a:endParaRPr lang="en-IN" altLang="en-US" dirty="0">
              <a:latin typeface="Times New Roman" charset="0"/>
              <a:ea typeface="MS PGothic" charset="-128"/>
            </a:endParaRP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51BB742-FF23-F040-B19B-55B33217EA0C}" type="slidenum">
              <a:rPr lang="en-US" altLang="en-US" sz="1200"/>
              <a:pPr eaLnBrk="1" hangingPunct="1"/>
              <a:t>39</a:t>
            </a:fld>
            <a:endParaRPr lang="en-US" altLang="en-US" sz="1200"/>
          </a:p>
        </p:txBody>
      </p:sp>
    </p:spTree>
    <p:extLst>
      <p:ext uri="{BB962C8B-B14F-4D97-AF65-F5344CB8AC3E}">
        <p14:creationId xmlns:p14="http://schemas.microsoft.com/office/powerpoint/2010/main" val="11042877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Causes of respiratory problems leading to cardiopulmonary arrest in children:</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Injury, both blunt and penetrating</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Infections of the respiratory tract or another organ system</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A foreign body in the airway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4. Submersion (drowning)</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5. Electrocution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6. Poisoning or drug overdose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7. Sudden infant death syndrome (SIDS)</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F211A57-40F3-0B4C-8BE3-72516F785A3D}" type="slidenum">
              <a:rPr lang="en-US" altLang="en-US" sz="1200"/>
              <a:pPr eaLnBrk="1" hangingPunct="1"/>
              <a:t>40</a:t>
            </a:fld>
            <a:endParaRPr lang="en-US" altLang="en-US" sz="1200"/>
          </a:p>
        </p:txBody>
      </p:sp>
    </p:spTree>
    <p:extLst>
      <p:ext uri="{BB962C8B-B14F-4D97-AF65-F5344CB8AC3E}">
        <p14:creationId xmlns:p14="http://schemas.microsoft.com/office/powerpoint/2010/main" val="1210318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Focus is on the ABCs</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Airway (obstruction)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Breathing (respiratory arrest)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Circulation (cardiac arrest or severe bleeding)</a:t>
            </a:r>
            <a:endParaRPr lang="en-IN" altLang="en-US" dirty="0">
              <a:latin typeface="Times New Roman" charset="0"/>
              <a:ea typeface="MS PGothic" charset="-128"/>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337EE15-E3A8-6C4C-9547-AA969A4D7DBE}" type="slidenum">
              <a:rPr lang="en-US" altLang="en-US" sz="1200"/>
              <a:pPr eaLnBrk="1" hangingPunct="1"/>
              <a:t>5</a:t>
            </a:fld>
            <a:endParaRPr lang="en-US" altLang="en-US" sz="1200" dirty="0"/>
          </a:p>
        </p:txBody>
      </p:sp>
    </p:spTree>
    <p:extLst>
      <p:ext uri="{BB962C8B-B14F-4D97-AF65-F5344CB8AC3E}">
        <p14:creationId xmlns:p14="http://schemas.microsoft.com/office/powerpoint/2010/main" val="4426336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Determining responsiveness</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Gently tap child on shoulder and speak loudly.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If you find an unresponsive, apneic, pulseless child, while alone and off duty, perform CPR for 5 cycles (about 2 minutes) and then call the EMS system.</a:t>
            </a:r>
            <a:endParaRPr lang="en-IN" altLang="en-US" dirty="0">
              <a:latin typeface="Times New Roman" charset="0"/>
              <a:ea typeface="MS PGothic" charset="-128"/>
            </a:endParaRPr>
          </a:p>
          <a:p>
            <a:r>
              <a:rPr lang="en-US" altLang="en-US" dirty="0">
                <a:latin typeface="Times New Roman" charset="0"/>
                <a:ea typeface="MS PGothic" charset="-128"/>
              </a:rPr>
              <a:t>D. Check for breathing and a pulse</a:t>
            </a:r>
            <a:endParaRPr lang="en-IN" altLang="en-US" dirty="0">
              <a:latin typeface="Times New Roman" charset="0"/>
              <a:ea typeface="MS PGothic" charset="-128"/>
            </a:endParaRPr>
          </a:p>
          <a:p>
            <a:r>
              <a:rPr lang="en-IN" sz="1200" b="0" kern="1200" dirty="0">
                <a:solidFill>
                  <a:schemeClr val="tx1"/>
                </a:solidFill>
                <a:effectLst/>
                <a:latin typeface="Times New Roman" charset="0"/>
                <a:ea typeface="MS PGothic" charset="-128"/>
                <a:cs typeface="ＭＳ Ｐゴシック" charset="-128"/>
              </a:rPr>
              <a:t> 	</a:t>
            </a:r>
            <a:r>
              <a:rPr lang="en-US" sz="1200" b="0" kern="1200" dirty="0">
                <a:solidFill>
                  <a:schemeClr val="tx1"/>
                </a:solidFill>
                <a:effectLst/>
                <a:latin typeface="Times New Roman" pitchFamily="18" charset="0"/>
                <a:ea typeface="MS PGothic" pitchFamily="34" charset="-128"/>
                <a:cs typeface="ＭＳ Ｐゴシック" charset="-128"/>
              </a:rPr>
              <a:t>1. Palpate the brachial artery in infants</a:t>
            </a:r>
            <a:endParaRPr lang="en-US" sz="1200" b="1" kern="1200" dirty="0">
              <a:solidFill>
                <a:schemeClr val="tx1"/>
              </a:solidFill>
              <a:effectLst/>
              <a:latin typeface="Times New Roman" pitchFamily="18" charset="0"/>
              <a:ea typeface="MS PGothic" pitchFamily="34" charset="-128"/>
              <a:cs typeface="ＭＳ Ｐゴシック" charset="-128"/>
            </a:endParaRPr>
          </a:p>
          <a:p>
            <a:r>
              <a:rPr lang="en-US" sz="1200" kern="1200" dirty="0">
                <a:solidFill>
                  <a:schemeClr val="tx1"/>
                </a:solidFill>
                <a:effectLst/>
                <a:latin typeface="Times New Roman" pitchFamily="18" charset="0"/>
                <a:ea typeface="MS PGothic" pitchFamily="34" charset="-128"/>
                <a:cs typeface="ＭＳ Ｐゴシック" charset="-128"/>
              </a:rPr>
              <a:t> 	2. The infant or child must be lying on a hard, flat surface for effective chest compressions. </a:t>
            </a:r>
          </a:p>
          <a:p>
            <a:r>
              <a:rPr lang="en-US" sz="1200" kern="1200" dirty="0">
                <a:solidFill>
                  <a:schemeClr val="tx1"/>
                </a:solidFill>
                <a:effectLst/>
                <a:latin typeface="Times New Roman" pitchFamily="18" charset="0"/>
                <a:ea typeface="MS PGothic" pitchFamily="34" charset="-128"/>
                <a:cs typeface="ＭＳ Ｐゴシック" charset="-128"/>
              </a:rPr>
              <a:t> 	3. Only use two fingers to compress an infant’s chest. </a:t>
            </a:r>
          </a:p>
          <a:p>
            <a:r>
              <a:rPr lang="en-US" sz="1200" kern="1200" dirty="0">
                <a:solidFill>
                  <a:schemeClr val="tx1"/>
                </a:solidFill>
                <a:effectLst/>
                <a:latin typeface="Times New Roman" pitchFamily="18" charset="0"/>
                <a:ea typeface="MS PGothic" pitchFamily="34" charset="-128"/>
                <a:cs typeface="ＭＳ Ｐゴシック" charset="-128"/>
              </a:rPr>
              <a:t> 	4. If two rescuers are performing CPR on an infant, use the two-thumb-encircling-hands technique to deliver chest compressions.</a:t>
            </a:r>
          </a:p>
          <a:p>
            <a:r>
              <a:rPr lang="en-US" sz="1200" kern="1200" dirty="0">
                <a:solidFill>
                  <a:schemeClr val="tx1"/>
                </a:solidFill>
                <a:effectLst/>
                <a:latin typeface="Times New Roman" pitchFamily="18" charset="0"/>
                <a:ea typeface="MS PGothic" pitchFamily="34" charset="-128"/>
                <a:cs typeface="ＭＳ Ｐゴシック" charset="-128"/>
              </a:rPr>
              <a:t> 	5. In children, especially those older than 8 years, you can use the heel of one or both hands to compress the chest.</a:t>
            </a:r>
          </a:p>
          <a:p>
            <a:r>
              <a:rPr lang="en-US" sz="1200" kern="1200" dirty="0">
                <a:solidFill>
                  <a:schemeClr val="tx1"/>
                </a:solidFill>
                <a:effectLst/>
                <a:latin typeface="Times New Roman" pitchFamily="18" charset="0"/>
                <a:ea typeface="MS PGothic" pitchFamily="34" charset="-128"/>
                <a:cs typeface="ＭＳ Ｐゴシック" charset="-128"/>
              </a:rPr>
              <a:t> 	6. Follow the steps in </a:t>
            </a:r>
            <a:r>
              <a:rPr lang="en-US" sz="1200" b="0" i="0" kern="1200" dirty="0">
                <a:solidFill>
                  <a:schemeClr val="tx1"/>
                </a:solidFill>
                <a:effectLst/>
                <a:latin typeface="Times New Roman" pitchFamily="18" charset="0"/>
                <a:ea typeface="MS PGothic" pitchFamily="34" charset="-128"/>
                <a:cs typeface="ＭＳ Ｐゴシック" charset="-128"/>
              </a:rPr>
              <a:t>Skill Drill 14-4 </a:t>
            </a:r>
            <a:r>
              <a:rPr lang="en-US" sz="1200" kern="1200" dirty="0">
                <a:solidFill>
                  <a:schemeClr val="tx1"/>
                </a:solidFill>
                <a:effectLst/>
                <a:latin typeface="Times New Roman" pitchFamily="18" charset="0"/>
                <a:ea typeface="MS PGothic" pitchFamily="34" charset="-128"/>
                <a:cs typeface="ＭＳ Ｐゴシック" charset="-128"/>
              </a:rPr>
              <a:t>to perform infant chest compressions.</a:t>
            </a:r>
          </a:p>
          <a:p>
            <a:r>
              <a:rPr lang="en-US" sz="1200" kern="1200" dirty="0">
                <a:solidFill>
                  <a:schemeClr val="tx1"/>
                </a:solidFill>
                <a:effectLst/>
                <a:latin typeface="Times New Roman" pitchFamily="18" charset="0"/>
                <a:ea typeface="MS PGothic" pitchFamily="34" charset="-128"/>
                <a:cs typeface="ＭＳ Ｐゴシック" charset="-128"/>
              </a:rPr>
              <a:t> 	7. Follow the steps in </a:t>
            </a:r>
            <a:r>
              <a:rPr lang="en-US" sz="1200" b="0" i="0" kern="1200" dirty="0">
                <a:solidFill>
                  <a:schemeClr val="tx1"/>
                </a:solidFill>
                <a:effectLst/>
                <a:latin typeface="Times New Roman" pitchFamily="18" charset="0"/>
                <a:ea typeface="MS PGothic" pitchFamily="34" charset="-128"/>
                <a:cs typeface="ＭＳ Ｐゴシック" charset="-128"/>
              </a:rPr>
              <a:t>Skill Drill 14-5 </a:t>
            </a:r>
            <a:r>
              <a:rPr lang="en-US" sz="1200" kern="1200" dirty="0">
                <a:solidFill>
                  <a:schemeClr val="tx1"/>
                </a:solidFill>
                <a:effectLst/>
                <a:latin typeface="Times New Roman" pitchFamily="18" charset="0"/>
                <a:ea typeface="MS PGothic" pitchFamily="34" charset="-128"/>
                <a:cs typeface="ＭＳ Ｐゴシック" charset="-128"/>
              </a:rPr>
              <a:t>for performing CPR in children between 1 year and the onset of puberty. </a:t>
            </a:r>
          </a:p>
          <a:p>
            <a:endParaRPr lang="en-US" altLang="en-US" dirty="0">
              <a:latin typeface="Times New Roman" charset="0"/>
              <a:ea typeface="MS PGothic" charset="-128"/>
            </a:endParaRP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0DDE286-C76B-5946-BFED-96F44A45FDDB}" type="slidenum">
              <a:rPr lang="en-US" altLang="en-US" sz="1200"/>
              <a:pPr eaLnBrk="1" hangingPunct="1"/>
              <a:t>41</a:t>
            </a:fld>
            <a:endParaRPr lang="en-US" altLang="en-US" sz="1200"/>
          </a:p>
        </p:txBody>
      </p:sp>
    </p:spTree>
    <p:extLst>
      <p:ext uri="{BB962C8B-B14F-4D97-AF65-F5344CB8AC3E}">
        <p14:creationId xmlns:p14="http://schemas.microsoft.com/office/powerpoint/2010/main" val="8559923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Airway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Foreign body obstruction in children is common.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Place an unresponsive, breathing child in the recovery position.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The two common techniques for manually opening an airway are modified for the pediatric patient.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Place a wedge of padding under a child’s upper chest and shoulders to avoid partially obstructing the airway.</a:t>
            </a:r>
            <a:endParaRPr lang="en-IN" altLang="en-US" dirty="0">
              <a:latin typeface="Times New Roman" charset="0"/>
              <a:ea typeface="MS PGothic" charset="-128"/>
            </a:endParaRPr>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DC396C3-E707-A84B-B332-85C9EAAAC91F}" type="slidenum">
              <a:rPr lang="en-US" altLang="en-US" sz="1200"/>
              <a:pPr eaLnBrk="1" hangingPunct="1"/>
              <a:t>42</a:t>
            </a:fld>
            <a:endParaRPr lang="en-US" altLang="en-US" sz="1200"/>
          </a:p>
        </p:txBody>
      </p:sp>
    </p:spTree>
    <p:extLst>
      <p:ext uri="{BB962C8B-B14F-4D97-AF65-F5344CB8AC3E}">
        <p14:creationId xmlns:p14="http://schemas.microsoft.com/office/powerpoint/2010/main" val="6698197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Provide rescue breathing</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If the child is not breathing but has a pulse, then open the airway and deliver one breath every 2 to 3 seconds (12 to 20 breaths/min).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If the child is not breathing and does not have a pulse, then deliver 2 rescue breaths after every 30 chest compressions (15 chest compressions if two rescuers are present).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If an infant or small child is breathing, then provide prompt transport.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Allow the child to stay in whatever position is most comfortable.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4. In a child with a tracheostomy tube in the neck, remove the mask from the bag-mask device and connect it directly to the tracheostomy tube to ventilate the child.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A face mask with one-way valve or other barrier device over the tracheostomy site can be used. </a:t>
            </a:r>
            <a:endParaRPr lang="en-IN" altLang="en-US" dirty="0">
              <a:latin typeface="Times New Roman" charset="0"/>
              <a:ea typeface="MS PGothic" charset="-128"/>
            </a:endParaRPr>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CCF45BF-65C9-F244-AEB9-A08C743DE1BB}" type="slidenum">
              <a:rPr lang="en-US" altLang="en-US" sz="1200"/>
              <a:pPr eaLnBrk="1" hangingPunct="1"/>
              <a:t>43</a:t>
            </a:fld>
            <a:endParaRPr lang="en-US" altLang="en-US" sz="1200"/>
          </a:p>
        </p:txBody>
      </p:sp>
    </p:spTree>
    <p:extLst>
      <p:ext uri="{BB962C8B-B14F-4D97-AF65-F5344CB8AC3E}">
        <p14:creationId xmlns:p14="http://schemas.microsoft.com/office/powerpoint/2010/main" val="5508236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XIII. Interrupting CPR</a:t>
            </a:r>
            <a:endParaRPr lang="en-IN" altLang="en-US" dirty="0">
              <a:latin typeface="Times New Roman" charset="0"/>
              <a:ea typeface="MS PGothic" charset="-128"/>
            </a:endParaRPr>
          </a:p>
          <a:p>
            <a:r>
              <a:rPr lang="en-US" altLang="en-US" dirty="0">
                <a:latin typeface="Times New Roman" charset="0"/>
                <a:ea typeface="MS PGothic" charset="-128"/>
              </a:rPr>
              <a:t>A . CPR is a crucial, life-saving procedure that provides minimal circulation and ventilation until the patient can receive defibrillation, ALS treatment, and definitive care at the ED. </a:t>
            </a:r>
            <a:endParaRPr lang="en-IN" altLang="en-US" b="1" dirty="0">
              <a:latin typeface="Times New Roman" charset="0"/>
              <a:ea typeface="MS PGothic" charset="-128"/>
            </a:endParaRPr>
          </a:p>
          <a:p>
            <a:r>
              <a:rPr lang="en-US" altLang="en-US" dirty="0">
                <a:latin typeface="Times New Roman" charset="0"/>
                <a:ea typeface="MS PGothic" charset="-128"/>
              </a:rPr>
              <a:t>B. No matter how well performed, CPR is rarely enough to save a patient’s life.</a:t>
            </a:r>
            <a:endParaRPr lang="en-IN" altLang="en-US" b="1" dirty="0">
              <a:latin typeface="Times New Roman" charset="0"/>
              <a:ea typeface="MS PGothic" charset="-128"/>
            </a:endParaRPr>
          </a:p>
          <a:p>
            <a:r>
              <a:rPr lang="en-US" altLang="en-US" dirty="0">
                <a:latin typeface="Times New Roman" charset="0"/>
                <a:ea typeface="MS PGothic" charset="-128"/>
              </a:rPr>
              <a:t>C. If ALS is not available at the scene:</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Provide transport based on your local protocols, continuing CPR on the way.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Consider requesting a rendezvous en route to hospital.</a:t>
            </a:r>
            <a:endParaRPr lang="en-IN" altLang="en-US" dirty="0">
              <a:latin typeface="Times New Roman" charset="0"/>
              <a:ea typeface="MS PGothic" charset="-128"/>
            </a:endParaRPr>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F6CE1E5-6693-544A-8BD3-156991A1084E}" type="slidenum">
              <a:rPr lang="en-US" altLang="en-US" sz="1200"/>
              <a:pPr eaLnBrk="1" hangingPunct="1"/>
              <a:t>44</a:t>
            </a:fld>
            <a:endParaRPr lang="en-US" altLang="en-US" sz="1200"/>
          </a:p>
        </p:txBody>
      </p:sp>
    </p:spTree>
    <p:extLst>
      <p:ext uri="{BB962C8B-B14F-4D97-AF65-F5344CB8AC3E}">
        <p14:creationId xmlns:p14="http://schemas.microsoft.com/office/powerpoint/2010/main" val="20393064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Try not to interrupt CPR for more than a few seconds, except when necessary.</a:t>
            </a:r>
            <a:endParaRPr lang="en-IN" altLang="en-US" b="1" dirty="0">
              <a:latin typeface="Times New Roman" charset="0"/>
              <a:ea typeface="MS PGothic" charset="-128"/>
            </a:endParaRPr>
          </a:p>
          <a:p>
            <a:r>
              <a:rPr lang="en-US" altLang="en-US" dirty="0">
                <a:latin typeface="Times New Roman" charset="0"/>
                <a:ea typeface="MS PGothic" charset="-128"/>
              </a:rPr>
              <a:t>E. Chest compression fraction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The total percentage of time during a resuscitation attempt in which chest compressions are being performed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Try to maintain a chest compression fraction greater than 80%</a:t>
            </a:r>
            <a:endParaRPr lang="en-IN" altLang="en-US" dirty="0">
              <a:latin typeface="Times New Roman" charset="0"/>
              <a:ea typeface="MS PGothic" charset="-128"/>
            </a:endParaRPr>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7AA8E9C-557A-2F4C-A351-83009870DFDC}" type="slidenum">
              <a:rPr lang="en-US" altLang="en-US" sz="1200"/>
              <a:pPr eaLnBrk="1" hangingPunct="1"/>
              <a:t>45</a:t>
            </a:fld>
            <a:endParaRPr lang="en-US" altLang="en-US" sz="1200"/>
          </a:p>
        </p:txBody>
      </p:sp>
    </p:spTree>
    <p:extLst>
      <p:ext uri="{BB962C8B-B14F-4D97-AF65-F5344CB8AC3E}">
        <p14:creationId xmlns:p14="http://schemas.microsoft.com/office/powerpoint/2010/main" val="7851376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XIV. When Not to Start CPR</a:t>
            </a:r>
            <a:endParaRPr lang="en-IN" altLang="en-US" dirty="0">
              <a:latin typeface="Times New Roman" charset="0"/>
              <a:ea typeface="MS PGothic" charset="-128"/>
            </a:endParaRPr>
          </a:p>
          <a:p>
            <a:r>
              <a:rPr lang="en-US" altLang="en-US" dirty="0">
                <a:latin typeface="Times New Roman" charset="0"/>
                <a:ea typeface="MS PGothic" charset="-128"/>
              </a:rPr>
              <a:t>A. Three general rules regarding when not to start CPR:</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If the scene is unsafe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If the patient has obvious signs of death, which include an absence of pulse and breathing, along with any one of the following findings: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Rigor mortis—stiffening of the body after death</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Dependent lividity (livor mortis)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Putrefaction—decomposition of the body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Evidence of nonsurvivable injury</a:t>
            </a:r>
            <a:endParaRPr lang="en-IN" altLang="en-US" dirty="0">
              <a:latin typeface="Times New Roman" charset="0"/>
              <a:ea typeface="MS PGothic" charset="-128"/>
            </a:endParaRP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303E1CA-4ECD-8B46-B156-5DA85F7EECF8}" type="slidenum">
              <a:rPr lang="en-US" altLang="en-US" sz="1200"/>
              <a:pPr eaLnBrk="1" hangingPunct="1"/>
              <a:t>46</a:t>
            </a:fld>
            <a:endParaRPr lang="en-US" altLang="en-US" sz="1200"/>
          </a:p>
        </p:txBody>
      </p:sp>
    </p:spTree>
    <p:extLst>
      <p:ext uri="{BB962C8B-B14F-4D97-AF65-F5344CB8AC3E}">
        <p14:creationId xmlns:p14="http://schemas.microsoft.com/office/powerpoint/2010/main" val="16697295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 figure on this slide is an example of dependent lividity. </a:t>
            </a: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E92534B-FB2B-4247-8A31-24B5722E1F40}" type="slidenum">
              <a:rPr lang="en-US" altLang="en-US" sz="1200"/>
              <a:pPr eaLnBrk="1" hangingPunct="1"/>
              <a:t>47</a:t>
            </a:fld>
            <a:endParaRPr lang="en-US" altLang="en-US" sz="1200"/>
          </a:p>
        </p:txBody>
      </p:sp>
    </p:spTree>
    <p:extLst>
      <p:ext uri="{BB962C8B-B14F-4D97-AF65-F5344CB8AC3E}">
        <p14:creationId xmlns:p14="http://schemas.microsoft.com/office/powerpoint/2010/main" val="19749583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If the patient and physician have previously agreed on do not resuscitate (DNR) orders</a:t>
            </a:r>
            <a:endParaRPr lang="en-IN" altLang="en-US" dirty="0">
              <a:latin typeface="Times New Roman" charset="0"/>
              <a:ea typeface="MS PGothic" charset="-128"/>
            </a:endParaRP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E6F1566-2F60-124F-BBE7-5D44A6CAFD47}" type="slidenum">
              <a:rPr lang="en-US" altLang="en-US" sz="1200"/>
              <a:pPr eaLnBrk="1" hangingPunct="1"/>
              <a:t>48</a:t>
            </a:fld>
            <a:endParaRPr lang="en-US" altLang="en-US" sz="1200"/>
          </a:p>
        </p:txBody>
      </p:sp>
    </p:spTree>
    <p:extLst>
      <p:ext uri="{BB962C8B-B14F-4D97-AF65-F5344CB8AC3E}">
        <p14:creationId xmlns:p14="http://schemas.microsoft.com/office/powerpoint/2010/main" val="16182278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XV. When to Stop CPR</a:t>
            </a:r>
            <a:endParaRPr lang="en-IN" altLang="en-US" dirty="0">
              <a:latin typeface="Times New Roman" charset="0"/>
              <a:ea typeface="MS PGothic" charset="-128"/>
            </a:endParaRPr>
          </a:p>
          <a:p>
            <a:r>
              <a:rPr lang="en-US" altLang="en-US" dirty="0">
                <a:latin typeface="Times New Roman" charset="0"/>
                <a:ea typeface="MS PGothic" charset="-128"/>
              </a:rPr>
              <a:t>A. Once you begin CPR, continue until one of the following occur (using the mnemonic STOP):</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a:t>
            </a:r>
            <a:r>
              <a:rPr lang="en-US" altLang="en-US" b="1" dirty="0">
                <a:latin typeface="Times New Roman" charset="0"/>
                <a:ea typeface="MS PGothic" charset="-128"/>
              </a:rPr>
              <a:t>S</a:t>
            </a:r>
            <a:r>
              <a:rPr lang="en-US" altLang="en-US" dirty="0">
                <a:latin typeface="Times New Roman" charset="0"/>
                <a:ea typeface="MS PGothic" charset="-128"/>
              </a:rPr>
              <a:t>—Patient </a:t>
            </a:r>
            <a:r>
              <a:rPr lang="en-US" altLang="en-US" i="1" dirty="0">
                <a:latin typeface="Times New Roman" charset="0"/>
                <a:ea typeface="MS PGothic" charset="-128"/>
              </a:rPr>
              <a:t>Starts</a:t>
            </a:r>
            <a:r>
              <a:rPr lang="en-US" altLang="en-US" dirty="0">
                <a:latin typeface="Times New Roman" charset="0"/>
                <a:ea typeface="MS PGothic" charset="-128"/>
              </a:rPr>
              <a:t> breathing and has a pulse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a:t>
            </a:r>
            <a:r>
              <a:rPr lang="en-US" altLang="en-US" b="1" dirty="0">
                <a:latin typeface="Times New Roman" charset="0"/>
                <a:ea typeface="MS PGothic" charset="-128"/>
              </a:rPr>
              <a:t>T</a:t>
            </a:r>
            <a:r>
              <a:rPr lang="en-US" altLang="en-US" dirty="0">
                <a:latin typeface="Times New Roman" charset="0"/>
                <a:ea typeface="MS PGothic" charset="-128"/>
              </a:rPr>
              <a:t>—Patient is </a:t>
            </a:r>
            <a:r>
              <a:rPr lang="en-US" altLang="en-US" i="1" dirty="0">
                <a:latin typeface="Times New Roman" charset="0"/>
                <a:ea typeface="MS PGothic" charset="-128"/>
              </a:rPr>
              <a:t>Transferred</a:t>
            </a:r>
            <a:r>
              <a:rPr lang="en-US" altLang="en-US" dirty="0">
                <a:latin typeface="Times New Roman" charset="0"/>
                <a:ea typeface="MS PGothic" charset="-128"/>
              </a:rPr>
              <a:t> to another provider of equal or higher-level training</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a:t>
            </a:r>
            <a:r>
              <a:rPr lang="en-US" altLang="en-US" b="1" dirty="0">
                <a:latin typeface="Times New Roman" charset="0"/>
                <a:ea typeface="MS PGothic" charset="-128"/>
              </a:rPr>
              <a:t>O</a:t>
            </a:r>
            <a:r>
              <a:rPr lang="en-US" altLang="en-US" dirty="0">
                <a:latin typeface="Times New Roman" charset="0"/>
                <a:ea typeface="MS PGothic" charset="-128"/>
              </a:rPr>
              <a:t>—You are </a:t>
            </a:r>
            <a:r>
              <a:rPr lang="en-US" altLang="en-US" i="1" dirty="0">
                <a:latin typeface="Times New Roman" charset="0"/>
                <a:ea typeface="MS PGothic" charset="-128"/>
              </a:rPr>
              <a:t>Out </a:t>
            </a:r>
            <a:r>
              <a:rPr lang="en-US" altLang="en-US" dirty="0">
                <a:latin typeface="Times New Roman" charset="0"/>
                <a:ea typeface="MS PGothic" charset="-128"/>
              </a:rPr>
              <a:t>of strength</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4. </a:t>
            </a:r>
            <a:r>
              <a:rPr lang="en-US" altLang="en-US" b="1" dirty="0">
                <a:latin typeface="Times New Roman" charset="0"/>
                <a:ea typeface="MS PGothic" charset="-128"/>
              </a:rPr>
              <a:t>P</a:t>
            </a:r>
            <a:r>
              <a:rPr lang="en-US" altLang="en-US" dirty="0">
                <a:latin typeface="Times New Roman" charset="0"/>
                <a:ea typeface="MS PGothic" charset="-128"/>
              </a:rPr>
              <a:t>—</a:t>
            </a:r>
            <a:r>
              <a:rPr lang="en-US" altLang="en-US" i="1" dirty="0">
                <a:latin typeface="Times New Roman" charset="0"/>
                <a:ea typeface="MS PGothic" charset="-128"/>
              </a:rPr>
              <a:t>Physician</a:t>
            </a:r>
            <a:r>
              <a:rPr lang="en-US" altLang="en-US" dirty="0">
                <a:latin typeface="Times New Roman" charset="0"/>
                <a:ea typeface="MS PGothic" charset="-128"/>
              </a:rPr>
              <a:t> directs you to discontinue</a:t>
            </a:r>
            <a:endParaRPr lang="en-IN" altLang="en-US" dirty="0">
              <a:latin typeface="Times New Roman" charset="0"/>
              <a:ea typeface="MS PGothic" charset="-128"/>
            </a:endParaRPr>
          </a:p>
          <a:p>
            <a:r>
              <a:rPr lang="en-US" altLang="en-US" dirty="0">
                <a:latin typeface="Times New Roman" charset="0"/>
                <a:ea typeface="MS PGothic" charset="-128"/>
              </a:rPr>
              <a:t>B. “Out of strength” does not just mean tired, but physically unable to continue.</a:t>
            </a:r>
            <a:endParaRPr lang="en-IN" altLang="en-US" b="1" dirty="0">
              <a:latin typeface="Times New Roman" charset="0"/>
              <a:ea typeface="MS PGothic" charset="-128"/>
            </a:endParaRPr>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10835E4-EC19-CE49-BA08-BF978722681E}" type="slidenum">
              <a:rPr lang="en-US" altLang="en-US" sz="1200"/>
              <a:pPr eaLnBrk="1" hangingPunct="1"/>
              <a:t>49</a:t>
            </a:fld>
            <a:endParaRPr lang="en-US" altLang="en-US" sz="1200"/>
          </a:p>
        </p:txBody>
      </p:sp>
    </p:spTree>
    <p:extLst>
      <p:ext uri="{BB962C8B-B14F-4D97-AF65-F5344CB8AC3E}">
        <p14:creationId xmlns:p14="http://schemas.microsoft.com/office/powerpoint/2010/main" val="18220819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XVI. Foreign Body Airway Obstruction in Adults</a:t>
            </a:r>
            <a:endParaRPr lang="en-IN" altLang="en-US" dirty="0">
              <a:latin typeface="Times New Roman" charset="0"/>
              <a:ea typeface="MS PGothic" charset="-128"/>
            </a:endParaRPr>
          </a:p>
          <a:p>
            <a:r>
              <a:rPr lang="en-US" altLang="en-US" dirty="0">
                <a:latin typeface="Times New Roman" charset="0"/>
                <a:ea typeface="MS PGothic" charset="-128"/>
              </a:rPr>
              <a:t>A. Recognizing foreign body airway obstruction</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Relaxation of the throat muscles in an unresponsive patient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Vomited or regurgitated stomach contents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Blood</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4. Damaged tissue after an injury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5. Dentures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6. Foreign bodies such as food or small objects</a:t>
            </a:r>
            <a:endParaRPr lang="en-IN" altLang="en-US" dirty="0">
              <a:latin typeface="Times New Roman" charset="0"/>
              <a:ea typeface="MS PGothic" charset="-128"/>
            </a:endParaRPr>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0E06E5A-017B-224F-BFCB-80B4305E891C}" type="slidenum">
              <a:rPr lang="en-US" altLang="en-US" sz="1200"/>
              <a:pPr eaLnBrk="1" hangingPunct="1"/>
              <a:t>50</a:t>
            </a:fld>
            <a:endParaRPr lang="en-US" altLang="en-US" sz="1200"/>
          </a:p>
        </p:txBody>
      </p:sp>
    </p:spTree>
    <p:extLst>
      <p:ext uri="{BB962C8B-B14F-4D97-AF65-F5344CB8AC3E}">
        <p14:creationId xmlns:p14="http://schemas.microsoft.com/office/powerpoint/2010/main" val="614342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If the patient is in cardiac arrest, then a CAB sequence (compressions, airway, breathing) is used because chest compressions are essential and must be started as quickly as possible. </a:t>
            </a:r>
            <a:endParaRPr lang="en-IN" altLang="en-US" b="1" dirty="0">
              <a:latin typeface="Times New Roman" charset="0"/>
              <a:ea typeface="MS PGothic" charset="-128"/>
            </a:endParaRPr>
          </a:p>
          <a:p>
            <a:r>
              <a:rPr lang="en-US" altLang="en-US" dirty="0">
                <a:latin typeface="Times New Roman" charset="0"/>
                <a:ea typeface="MS PGothic" charset="-128"/>
              </a:rPr>
              <a:t>D. Only seconds should pass between the time you recognize that a patient needs BLS and the start of treatment.</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Permanent brain damage is possible if brain is without oxygen for more than 4 to 6 minutes.</a:t>
            </a:r>
            <a:endParaRPr lang="en-IN" altLang="en-US" dirty="0">
              <a:latin typeface="Times New Roman" charset="0"/>
              <a:ea typeface="MS PGothic" charset="-128"/>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D033C99-576D-B347-8E03-505DBC4E5FB1}" type="slidenum">
              <a:rPr lang="en-US" altLang="en-US" sz="1200"/>
              <a:pPr eaLnBrk="1" hangingPunct="1"/>
              <a:t>6</a:t>
            </a:fld>
            <a:endParaRPr lang="en-US" altLang="en-US" sz="1200" dirty="0"/>
          </a:p>
        </p:txBody>
      </p:sp>
    </p:spTree>
    <p:extLst>
      <p:ext uri="{BB962C8B-B14F-4D97-AF65-F5344CB8AC3E}">
        <p14:creationId xmlns:p14="http://schemas.microsoft.com/office/powerpoint/2010/main" val="4609569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A. Recognizing foreign body airway obstruction</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In adults, foreign body airway obstruction usually occurs during a meal.</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In children, airway obstruction usually occurs during a meal or at play.</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Mild airway obstruction</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Patient is able to exchange adequate amounts of air but still has signs of respiratory distress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Leave these patients alone.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Observe for signs of a severe airway obstruction</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A899DD2-8B76-0041-A4DC-6C8EA2C0BB60}" type="slidenum">
              <a:rPr lang="en-US" altLang="en-US" sz="1200"/>
              <a:pPr eaLnBrk="1" hangingPunct="1"/>
              <a:t>51</a:t>
            </a:fld>
            <a:endParaRPr lang="en-US" altLang="en-US" sz="1200"/>
          </a:p>
        </p:txBody>
      </p:sp>
    </p:spTree>
    <p:extLst>
      <p:ext uri="{BB962C8B-B14F-4D97-AF65-F5344CB8AC3E}">
        <p14:creationId xmlns:p14="http://schemas.microsoft.com/office/powerpoint/2010/main" val="1539134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Responsive patients</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A sudden, severe obstruction is usually easy to recognize in responsive patients.</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The person is suddenly unable to speak or cough, grasps his or her throat, turns cyanotic, and makes exaggerated efforts to breathe.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Stridor may be present.</a:t>
            </a:r>
            <a:endParaRPr lang="en-IN" altLang="en-US" dirty="0">
              <a:latin typeface="Times New Roman" charset="0"/>
              <a:ea typeface="MS PGothic" charset="-128"/>
            </a:endParaRPr>
          </a:p>
          <a:p>
            <a:r>
              <a:rPr lang="en-US" altLang="en-US" dirty="0">
                <a:latin typeface="Times New Roman" charset="0"/>
                <a:ea typeface="MS PGothic" charset="-128"/>
              </a:rPr>
              <a:t>C. Unresponsive patients</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In unresponsive patients, suspect obstruction if maneuvers to open airway and ventilate are ineffective.</a:t>
            </a:r>
            <a:endParaRPr lang="en-IN" altLang="en-US" b="1" dirty="0">
              <a:latin typeface="Times New Roman" charset="0"/>
              <a:ea typeface="MS PGothic" charset="-128"/>
            </a:endParaRPr>
          </a:p>
          <a:p>
            <a:r>
              <a:rPr lang="en-US" altLang="en-US" dirty="0">
                <a:latin typeface="Times New Roman" charset="0"/>
                <a:ea typeface="MS PGothic" charset="-128"/>
              </a:rPr>
              <a:t>D. Removing a foreign body airway obstruction in an adult </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Abdominal-thrust maneuver (Heimlich maneuver) is recommended in responsive adults and children older than 1 year.</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Creates an artificial cough</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If the patient with a severe airway obstruction is unresponsive, then perform chest compressions. </a:t>
            </a:r>
            <a:endParaRPr lang="en-IN" altLang="en-US" dirty="0">
              <a:latin typeface="Times New Roman" charset="0"/>
              <a:ea typeface="MS PGothic" charset="-128"/>
            </a:endParaRPr>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1FBC598-1727-0241-9B32-2CF5B3375087}" type="slidenum">
              <a:rPr lang="en-US" altLang="en-US" sz="1200"/>
              <a:pPr eaLnBrk="1" hangingPunct="1"/>
              <a:t>52</a:t>
            </a:fld>
            <a:endParaRPr lang="en-US" altLang="en-US" sz="1200"/>
          </a:p>
        </p:txBody>
      </p:sp>
    </p:spTree>
    <p:extLst>
      <p:ext uri="{BB962C8B-B14F-4D97-AF65-F5344CB8AC3E}">
        <p14:creationId xmlns:p14="http://schemas.microsoft.com/office/powerpoint/2010/main" val="12537994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 figure on this slide displays how to perform an abdominal-thrust maneuver in a responsive adult. </a:t>
            </a:r>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1D17A91-08FA-EF48-9509-5F8EF1780843}" type="slidenum">
              <a:rPr lang="en-US" altLang="en-US" sz="1200"/>
              <a:pPr eaLnBrk="1" hangingPunct="1"/>
              <a:t>53</a:t>
            </a:fld>
            <a:endParaRPr lang="en-US" altLang="en-US" sz="1200"/>
          </a:p>
        </p:txBody>
      </p:sp>
    </p:spTree>
    <p:extLst>
      <p:ext uri="{BB962C8B-B14F-4D97-AF65-F5344CB8AC3E}">
        <p14:creationId xmlns:p14="http://schemas.microsoft.com/office/powerpoint/2010/main" val="14982655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Instead of the abdominal-thrust maneuver, use chest thrusts for the following responsive patients:</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Women in advanced stages of pregnancy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Obese patients</a:t>
            </a:r>
            <a:endParaRPr lang="en-IN" altLang="en-US" dirty="0">
              <a:latin typeface="Times New Roman" charset="0"/>
              <a:ea typeface="MS PGothic" charset="-128"/>
            </a:endParaRPr>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0367E50-3B68-1B42-8CB4-CE2D6D23A3DE}" type="slidenum">
              <a:rPr lang="en-US" altLang="en-US" sz="1200"/>
              <a:pPr eaLnBrk="1" hangingPunct="1"/>
              <a:t>54</a:t>
            </a:fld>
            <a:endParaRPr lang="en-US" altLang="en-US" sz="1200"/>
          </a:p>
        </p:txBody>
      </p:sp>
    </p:spTree>
    <p:extLst>
      <p:ext uri="{BB962C8B-B14F-4D97-AF65-F5344CB8AC3E}">
        <p14:creationId xmlns:p14="http://schemas.microsoft.com/office/powerpoint/2010/main" val="21037579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 on this slide displays how to perform chest thrusts on a responsive adult. </a:t>
            </a:r>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E5687ED-4C06-464B-A2FD-389555061463}" type="slidenum">
              <a:rPr lang="en-US" altLang="en-US" sz="1200"/>
              <a:pPr eaLnBrk="1" hangingPunct="1"/>
              <a:t>55</a:t>
            </a:fld>
            <a:endParaRPr lang="en-US" altLang="en-US" sz="1200"/>
          </a:p>
        </p:txBody>
      </p:sp>
    </p:spTree>
    <p:extLst>
      <p:ext uri="{BB962C8B-B14F-4D97-AF65-F5344CB8AC3E}">
        <p14:creationId xmlns:p14="http://schemas.microsoft.com/office/powerpoint/2010/main" val="16891014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Responsive patients who become unresponsive</a:t>
            </a:r>
            <a:endParaRPr lang="en-IN" altLang="en-US" b="1" dirty="0">
              <a:latin typeface="Times New Roman" charset="0"/>
              <a:ea typeface="MS PGothic" charset="-128"/>
            </a:endParaRPr>
          </a:p>
          <a:p>
            <a:r>
              <a:rPr lang="en-IN" sz="1200" kern="1200" dirty="0">
                <a:solidFill>
                  <a:schemeClr val="tx1"/>
                </a:solidFill>
                <a:effectLst/>
                <a:latin typeface="Times New Roman" charset="0"/>
                <a:ea typeface="MS PGothic" charset="-128"/>
                <a:cs typeface="ＭＳ Ｐゴシック" charset="-128"/>
              </a:rPr>
              <a:t> 	</a:t>
            </a:r>
            <a:r>
              <a:rPr lang="en-US" sz="1200" kern="1200" dirty="0">
                <a:solidFill>
                  <a:schemeClr val="tx1"/>
                </a:solidFill>
                <a:effectLst/>
                <a:latin typeface="Times New Roman" pitchFamily="18" charset="0"/>
                <a:ea typeface="MS PGothic" pitchFamily="34" charset="-128"/>
                <a:cs typeface="ＭＳ Ｐゴシック" charset="-128"/>
              </a:rPr>
              <a:t>1. Lower the patient to the ground and call for help (or send someone for help).</a:t>
            </a:r>
          </a:p>
          <a:p>
            <a:r>
              <a:rPr lang="en-US" sz="1200" kern="1200" dirty="0">
                <a:solidFill>
                  <a:schemeClr val="tx1"/>
                </a:solidFill>
                <a:effectLst/>
                <a:latin typeface="Times New Roman" pitchFamily="18" charset="0"/>
                <a:ea typeface="MS PGothic" pitchFamily="34" charset="-128"/>
                <a:cs typeface="ＭＳ Ｐゴシック" charset="-128"/>
              </a:rPr>
              <a:t> 	2. Perform 30 chest compressions.</a:t>
            </a:r>
          </a:p>
          <a:p>
            <a:r>
              <a:rPr lang="en-US" sz="1200" kern="1200" dirty="0">
                <a:solidFill>
                  <a:schemeClr val="tx1"/>
                </a:solidFill>
                <a:effectLst/>
                <a:latin typeface="Times New Roman" pitchFamily="18" charset="0"/>
                <a:ea typeface="MS PGothic" pitchFamily="34" charset="-128"/>
                <a:cs typeface="ＭＳ Ｐゴシック" charset="-128"/>
              </a:rPr>
              <a:t> 		a. Do not check for a pulse before beginning chest compressions.</a:t>
            </a:r>
          </a:p>
          <a:p>
            <a:r>
              <a:rPr lang="en-US" sz="1200" kern="1200" dirty="0">
                <a:solidFill>
                  <a:schemeClr val="tx1"/>
                </a:solidFill>
                <a:effectLst/>
                <a:latin typeface="Times New Roman" pitchFamily="18" charset="0"/>
                <a:ea typeface="MS PGothic" pitchFamily="34" charset="-128"/>
                <a:cs typeface="ＭＳ Ｐゴシック" charset="-128"/>
              </a:rPr>
              <a:t> 	3. Open the airway and look in the mouth.</a:t>
            </a:r>
          </a:p>
          <a:p>
            <a:r>
              <a:rPr lang="en-US" sz="1200" kern="1200" dirty="0">
                <a:solidFill>
                  <a:schemeClr val="tx1"/>
                </a:solidFill>
                <a:effectLst/>
                <a:latin typeface="Times New Roman" pitchFamily="18" charset="0"/>
                <a:ea typeface="MS PGothic" pitchFamily="34" charset="-128"/>
                <a:cs typeface="ＭＳ Ｐゴシック" charset="-128"/>
              </a:rPr>
              <a:t>	 	a. If you see an object that can be easily removed, remove it with your fingers and attempt to ventilate. </a:t>
            </a:r>
          </a:p>
          <a:p>
            <a:r>
              <a:rPr lang="en-US" sz="1200" kern="1200" dirty="0">
                <a:solidFill>
                  <a:schemeClr val="tx1"/>
                </a:solidFill>
                <a:effectLst/>
                <a:latin typeface="Times New Roman" pitchFamily="18" charset="0"/>
                <a:ea typeface="MS PGothic" pitchFamily="34" charset="-128"/>
                <a:cs typeface="ＭＳ Ｐゴシック" charset="-128"/>
              </a:rPr>
              <a:t> 		</a:t>
            </a:r>
            <a:r>
              <a:rPr lang="en-US" sz="1200" kern="1200" dirty="0" err="1">
                <a:solidFill>
                  <a:schemeClr val="tx1"/>
                </a:solidFill>
                <a:effectLst/>
                <a:latin typeface="Times New Roman" pitchFamily="18" charset="0"/>
                <a:ea typeface="MS PGothic" pitchFamily="34" charset="-128"/>
                <a:cs typeface="ＭＳ Ｐゴシック" charset="-128"/>
              </a:rPr>
              <a:t>b.</a:t>
            </a:r>
            <a:r>
              <a:rPr lang="en-US" sz="1200" kern="1200" dirty="0">
                <a:solidFill>
                  <a:schemeClr val="tx1"/>
                </a:solidFill>
                <a:effectLst/>
                <a:latin typeface="Times New Roman" pitchFamily="18" charset="0"/>
                <a:ea typeface="MS PGothic" pitchFamily="34" charset="-128"/>
                <a:cs typeface="ＭＳ Ｐゴシック" charset="-128"/>
              </a:rPr>
              <a:t> If you do not see any object, resume chest compressions.</a:t>
            </a:r>
          </a:p>
          <a:p>
            <a:r>
              <a:rPr lang="en-US" sz="1200" kern="1200" dirty="0">
                <a:solidFill>
                  <a:schemeClr val="tx1"/>
                </a:solidFill>
                <a:effectLst/>
                <a:latin typeface="Times New Roman" pitchFamily="18" charset="0"/>
                <a:ea typeface="MS PGothic" pitchFamily="34" charset="-128"/>
                <a:cs typeface="ＭＳ Ｐゴシック" charset="-128"/>
              </a:rPr>
              <a:t> 	4. Repeat steps 2 and 3 until the obstruction is relieved or ALS providers take over. </a:t>
            </a:r>
          </a:p>
          <a:p>
            <a:r>
              <a:rPr lang="en-US" sz="1200" b="0" kern="1200" dirty="0">
                <a:solidFill>
                  <a:schemeClr val="tx1"/>
                </a:solidFill>
                <a:effectLst/>
                <a:latin typeface="Times New Roman" pitchFamily="18" charset="0"/>
                <a:ea typeface="MS PGothic" pitchFamily="34" charset="-128"/>
                <a:cs typeface="ＭＳ Ｐゴシック" charset="-128"/>
              </a:rPr>
              <a:t>F. Unresponsive patients</a:t>
            </a:r>
          </a:p>
          <a:p>
            <a:r>
              <a:rPr lang="en-US" sz="1200" kern="1200" dirty="0">
                <a:solidFill>
                  <a:schemeClr val="tx1"/>
                </a:solidFill>
                <a:effectLst/>
                <a:latin typeface="Times New Roman" pitchFamily="18" charset="0"/>
                <a:ea typeface="MS PGothic" pitchFamily="34" charset="-128"/>
                <a:cs typeface="ＭＳ Ｐゴシック" charset="-128"/>
              </a:rPr>
              <a:t> 	1. Determine unresponsiveness and check for breathing and a pulse simultaneously.</a:t>
            </a:r>
          </a:p>
          <a:p>
            <a:r>
              <a:rPr lang="en-US" sz="1200" kern="1200" dirty="0">
                <a:solidFill>
                  <a:schemeClr val="tx1"/>
                </a:solidFill>
                <a:effectLst/>
                <a:latin typeface="Times New Roman" pitchFamily="18" charset="0"/>
                <a:ea typeface="MS PGothic" pitchFamily="34" charset="-128"/>
                <a:cs typeface="ＭＳ Ｐゴシック" charset="-128"/>
              </a:rPr>
              <a:t> 	2. If pulse is present but breathing is absent, then open the airway and attempt to ventilate.</a:t>
            </a:r>
          </a:p>
          <a:p>
            <a:r>
              <a:rPr lang="en-US" sz="1200" kern="1200" dirty="0">
                <a:solidFill>
                  <a:schemeClr val="tx1"/>
                </a:solidFill>
                <a:effectLst/>
                <a:latin typeface="Times New Roman" pitchFamily="18" charset="0"/>
                <a:ea typeface="MS PGothic" pitchFamily="34" charset="-128"/>
                <a:cs typeface="ＭＳ Ｐゴシック" charset="-128"/>
              </a:rPr>
              <a:t> 		a. If the first ventilation does not produce visible chest rise, then reposition the airway and reattempt to ventilate. </a:t>
            </a:r>
          </a:p>
          <a:p>
            <a:r>
              <a:rPr lang="en-US" sz="1200" kern="1200" dirty="0">
                <a:solidFill>
                  <a:schemeClr val="tx1"/>
                </a:solidFill>
                <a:effectLst/>
                <a:latin typeface="Times New Roman" pitchFamily="18" charset="0"/>
                <a:ea typeface="MS PGothic" pitchFamily="34" charset="-128"/>
                <a:cs typeface="ＭＳ Ｐゴシック" charset="-128"/>
              </a:rPr>
              <a:t> 	3. If both ventilation attempts do not produce visible chest rise, then perform 30 compressions, open the airway, and look in the mouth.</a:t>
            </a:r>
          </a:p>
          <a:p>
            <a:r>
              <a:rPr lang="en-US" sz="1200" kern="1200" dirty="0">
                <a:solidFill>
                  <a:schemeClr val="tx1"/>
                </a:solidFill>
                <a:effectLst/>
                <a:latin typeface="Times New Roman" pitchFamily="18" charset="0"/>
                <a:ea typeface="MS PGothic" pitchFamily="34" charset="-128"/>
                <a:cs typeface="ＭＳ Ｐゴシック" charset="-128"/>
              </a:rPr>
              <a:t> 		a. Attempt to carefully remove any visible object.</a:t>
            </a:r>
          </a:p>
          <a:p>
            <a:endParaRPr lang="en-US" sz="1200" kern="1200" dirty="0">
              <a:solidFill>
                <a:schemeClr val="tx1"/>
              </a:solidFill>
              <a:effectLst/>
              <a:latin typeface="Times New Roman" pitchFamily="18" charset="0"/>
              <a:ea typeface="MS PGothic" pitchFamily="34" charset="-128"/>
              <a:cs typeface="ＭＳ Ｐゴシック" charset="-128"/>
            </a:endParaRP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10E1A48-3D26-4041-BDE7-128104900376}" type="slidenum">
              <a:rPr lang="en-US" altLang="en-US" sz="1200"/>
              <a:pPr eaLnBrk="1" hangingPunct="1"/>
              <a:t>56</a:t>
            </a:fld>
            <a:endParaRPr lang="en-US" altLang="en-US" sz="1200"/>
          </a:p>
        </p:txBody>
      </p:sp>
    </p:spTree>
    <p:extLst>
      <p:ext uri="{BB962C8B-B14F-4D97-AF65-F5344CB8AC3E}">
        <p14:creationId xmlns:p14="http://schemas.microsoft.com/office/powerpoint/2010/main" val="11416060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XVII. Foreign Body Airway Obstruction in Infants and Children</a:t>
            </a:r>
            <a:endParaRPr lang="en-IN" altLang="en-US" dirty="0">
              <a:latin typeface="Times New Roman" charset="0"/>
              <a:ea typeface="MS PGothic" charset="-128"/>
            </a:endParaRPr>
          </a:p>
          <a:p>
            <a:r>
              <a:rPr lang="en-US" altLang="en-US" dirty="0">
                <a:latin typeface="Times New Roman" charset="0"/>
                <a:ea typeface="MS PGothic" charset="-128"/>
              </a:rPr>
              <a:t>A. Airway obstruction is a common problem in infants and children.</a:t>
            </a:r>
            <a:endParaRPr lang="en-IN" altLang="en-US" b="1" dirty="0">
              <a:latin typeface="Times New Roman" charset="0"/>
              <a:ea typeface="MS PGothic" charset="-128"/>
            </a:endParaRPr>
          </a:p>
          <a:p>
            <a:r>
              <a:rPr lang="en-US" altLang="en-US" dirty="0">
                <a:latin typeface="Times New Roman" charset="0"/>
                <a:ea typeface="MS PGothic" charset="-128"/>
              </a:rPr>
              <a:t>B. In patients who have signs and symptoms of an airway obstruction, do not waste time trying to dislodge a foreign body. </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Administer supplemental oxygen if needed and immediately transport the child to the ED.</a:t>
            </a:r>
            <a:endParaRPr lang="en-IN" altLang="en-US" b="1" dirty="0">
              <a:latin typeface="Times New Roman" charset="0"/>
              <a:ea typeface="MS PGothic" charset="-128"/>
            </a:endParaRPr>
          </a:p>
          <a:p>
            <a:r>
              <a:rPr lang="en-US" altLang="en-US" dirty="0">
                <a:latin typeface="Times New Roman" charset="0"/>
                <a:ea typeface="MS PGothic" charset="-128"/>
              </a:rPr>
              <a:t>C. As long as the patient can breathe, cough, or talk, do not interfere with his or her attempts to expel the foreign body. </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Administer supplemental oxygen if needed (and tolerated) and provide transport to the ED.</a:t>
            </a:r>
            <a:endParaRPr lang="en-IN" altLang="en-US" b="1" dirty="0">
              <a:latin typeface="Times New Roman" charset="0"/>
              <a:ea typeface="MS PGothic" charset="-128"/>
            </a:endParaRPr>
          </a:p>
          <a:p>
            <a:r>
              <a:rPr lang="en-US" altLang="en-US" dirty="0">
                <a:latin typeface="Times New Roman" charset="0"/>
                <a:ea typeface="MS PGothic" charset="-128"/>
              </a:rPr>
              <a:t>D. On a responsive standing or sitting child, perform the Heimlich maneuver but with less force than what would be used on an adult.</a:t>
            </a:r>
            <a:endParaRPr lang="en-IN" altLang="en-US" b="1" dirty="0">
              <a:latin typeface="Times New Roman" charset="0"/>
              <a:ea typeface="MS PGothic" charset="-128"/>
            </a:endParaRPr>
          </a:p>
          <a:p>
            <a:r>
              <a:rPr lang="en-US" altLang="en-US" dirty="0">
                <a:latin typeface="Times New Roman" charset="0"/>
                <a:ea typeface="MS PGothic" charset="-128"/>
              </a:rPr>
              <a:t>E. An unresponsive child older than 1 year who has an airway obstruction is managed in the same manner as an adult (see Skill Drill 14-6).</a:t>
            </a:r>
            <a:endParaRPr lang="en-IN" altLang="en-US" b="1" dirty="0">
              <a:latin typeface="Times New Roman" charset="0"/>
              <a:ea typeface="MS PGothic" charset="-128"/>
            </a:endParaRP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7BD5843-6E5F-F34A-9912-CACF4A724BF9}" type="slidenum">
              <a:rPr lang="en-US" altLang="en-US" sz="1200"/>
              <a:pPr eaLnBrk="1" hangingPunct="1"/>
              <a:t>57</a:t>
            </a:fld>
            <a:endParaRPr lang="en-US" altLang="en-US" sz="1200"/>
          </a:p>
        </p:txBody>
      </p:sp>
    </p:spTree>
    <p:extLst>
      <p:ext uri="{BB962C8B-B14F-4D97-AF65-F5344CB8AC3E}">
        <p14:creationId xmlns:p14="http://schemas.microsoft.com/office/powerpoint/2010/main" val="13531565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 figure on this slide demonstrates how to perform the abdominal-thrust maneuver on a responsive child. </a:t>
            </a: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D01AD3E-2283-1046-A2C3-B26798B2439C}" type="slidenum">
              <a:rPr lang="en-US" altLang="en-US" sz="1200"/>
              <a:pPr eaLnBrk="1" hangingPunct="1"/>
              <a:t>58</a:t>
            </a:fld>
            <a:endParaRPr lang="en-US" altLang="en-US" sz="1200"/>
          </a:p>
        </p:txBody>
      </p:sp>
    </p:spTree>
    <p:extLst>
      <p:ext uri="{BB962C8B-B14F-4D97-AF65-F5344CB8AC3E}">
        <p14:creationId xmlns:p14="http://schemas.microsoft.com/office/powerpoint/2010/main" val="6496250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Responsive infants</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Perform back slaps and chest thrusts (compressions).</a:t>
            </a:r>
            <a:endParaRPr lang="en-IN" altLang="en-US" dirty="0">
              <a:latin typeface="Times New Roman" charset="0"/>
              <a:ea typeface="MS PGothic" charset="-128"/>
            </a:endParaRP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7AD7FF9-FBF4-BB4D-BED9-60D2F7EF58A2}" type="slidenum">
              <a:rPr lang="en-US" altLang="en-US" sz="1200"/>
              <a:pPr eaLnBrk="1" hangingPunct="1"/>
              <a:t>59</a:t>
            </a:fld>
            <a:endParaRPr lang="en-US" altLang="en-US" sz="1200"/>
          </a:p>
        </p:txBody>
      </p:sp>
    </p:spTree>
    <p:extLst>
      <p:ext uri="{BB962C8B-B14F-4D97-AF65-F5344CB8AC3E}">
        <p14:creationId xmlns:p14="http://schemas.microsoft.com/office/powerpoint/2010/main" val="4410682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figures on this slide demonstrate how to perform back blows and chest thrusts on an infant. A. Hold the infant face down with the body resting on the forearm. Support the jaw and face with your hand and keep the head lower than the rest of the body. Give the infant five back blows between the shoulder blades, using the heel of your hand. B. Give the infant five quick chest thrusts, using two fingers placed on the lower half of the sternum. </a:t>
            </a:r>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CFE8146-4182-9D48-B447-2CA3D9D16E7B}" type="slidenum">
              <a:rPr lang="en-US" altLang="en-US" sz="1200"/>
              <a:pPr eaLnBrk="1" hangingPunct="1"/>
              <a:t>60</a:t>
            </a:fld>
            <a:endParaRPr lang="en-US" altLang="en-US" sz="1200" dirty="0"/>
          </a:p>
        </p:txBody>
      </p:sp>
    </p:spTree>
    <p:extLst>
      <p:ext uri="{BB962C8B-B14F-4D97-AF65-F5344CB8AC3E}">
        <p14:creationId xmlns:p14="http://schemas.microsoft.com/office/powerpoint/2010/main" val="2068566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 on this slide illustrates the concept that time is critical for patients who are not breathing. If the brain is deprived from oxygen for more than 4 to 6 minutes, brain damage is possible. </a:t>
            </a: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C42E8B5-F566-6C4F-A96F-A84D6FCF7BBB}" type="slidenum">
              <a:rPr lang="en-US" altLang="en-US" sz="1200"/>
              <a:pPr eaLnBrk="1" hangingPunct="1"/>
              <a:t>7</a:t>
            </a:fld>
            <a:endParaRPr lang="en-US" altLang="en-US" sz="1200" dirty="0"/>
          </a:p>
        </p:txBody>
      </p:sp>
    </p:spTree>
    <p:extLst>
      <p:ext uri="{BB962C8B-B14F-4D97-AF65-F5344CB8AC3E}">
        <p14:creationId xmlns:p14="http://schemas.microsoft.com/office/powerpoint/2010/main" val="13303304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b="1" dirty="0">
              <a:latin typeface="Times New Roman" charset="0"/>
              <a:ea typeface="MS PGothic" charset="-128"/>
            </a:endParaRPr>
          </a:p>
          <a:p>
            <a:r>
              <a:rPr lang="en-US" altLang="en-US" dirty="0">
                <a:latin typeface="Times New Roman" charset="0"/>
                <a:ea typeface="MS PGothic" charset="-128"/>
              </a:rPr>
              <a:t>G. In unresponsive infants, begin CPR beginning with chest compressions.</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Do not check for a pulse before starting compressions.</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Open the airway and look in the mouth.</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If you see an object that can be easily removed, then remove it with your finger and attempt to ventilate.</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b. If you do not see an object, then resume chest compressions.</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Continue the sequence of chest compressions, opening the airway, and looking inside the mouth until the obstruction is relieved or ALS providers take over. </a:t>
            </a:r>
            <a:endParaRPr lang="en-IN" altLang="en-US" b="1" dirty="0">
              <a:latin typeface="Times New Roman" charset="0"/>
              <a:ea typeface="MS PGothic" charset="-128"/>
            </a:endParaRPr>
          </a:p>
          <a:p>
            <a:endParaRPr lang="en-US" altLang="en-US" dirty="0">
              <a:latin typeface="Times New Roman" charset="0"/>
              <a:ea typeface="MS PGothic" charset="-128"/>
            </a:endParaRP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43FEAE4-6810-A642-B600-19022F5BB6E1}" type="slidenum">
              <a:rPr lang="en-US" altLang="en-US" sz="1200"/>
              <a:pPr eaLnBrk="1" hangingPunct="1"/>
              <a:t>61</a:t>
            </a:fld>
            <a:endParaRPr lang="en-US" altLang="en-US" sz="1200" dirty="0"/>
          </a:p>
        </p:txBody>
      </p:sp>
    </p:spTree>
    <p:extLst>
      <p:ext uri="{BB962C8B-B14F-4D97-AF65-F5344CB8AC3E}">
        <p14:creationId xmlns:p14="http://schemas.microsoft.com/office/powerpoint/2010/main" val="7858160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XVIII. Special Resuscitation Circumstances</a:t>
            </a:r>
            <a:endParaRPr lang="en-IN" altLang="en-US" dirty="0">
              <a:latin typeface="Times New Roman" charset="0"/>
              <a:ea typeface="MS PGothic" charset="-128"/>
            </a:endParaRPr>
          </a:p>
          <a:p>
            <a:r>
              <a:rPr lang="en-US" altLang="en-US" dirty="0">
                <a:latin typeface="Times New Roman" charset="0"/>
                <a:ea typeface="MS PGothic" charset="-128"/>
              </a:rPr>
              <a:t>A. Opioid overdose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EMTs may be allowed to administer naloxone (Narcan) to reverse the arrest.</a:t>
            </a:r>
          </a:p>
          <a:p>
            <a:r>
              <a:rPr lang="en-US" altLang="en-US" dirty="0">
                <a:latin typeface="Times New Roman" charset="0"/>
                <a:ea typeface="MS PGothic" charset="-128"/>
              </a:rPr>
              <a:t>B. Cardiac arrest in pregnancy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Priorities are to provide high-quality CPR and relieve pressure off the aorta and vena cava</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If the pregnant patient is not in cardiac arrest, then position her on her left side to relieve pressure on the great vessels.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If she is in cardiac arrest, and the top of the patient’s uterus can be felt at or above the level of the umbilicus, perform manual displacement of the uterus to the patient’s left to relieve aortocaval compression while CPR is being performed.</a:t>
            </a:r>
            <a:endParaRPr lang="en-IN" altLang="en-US" dirty="0">
              <a:latin typeface="Times New Roman" charset="0"/>
              <a:ea typeface="MS PGothic" charset="-128"/>
            </a:endParaRP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838DE69-D946-FC40-B988-A3AC72B3C962}" type="slidenum">
              <a:rPr lang="en-US" altLang="en-US" sz="1200"/>
              <a:pPr eaLnBrk="1" hangingPunct="1"/>
              <a:t>62</a:t>
            </a:fld>
            <a:endParaRPr lang="en-US" altLang="en-US" sz="1200" dirty="0"/>
          </a:p>
        </p:txBody>
      </p:sp>
    </p:spTree>
    <p:extLst>
      <p:ext uri="{BB962C8B-B14F-4D97-AF65-F5344CB8AC3E}">
        <p14:creationId xmlns:p14="http://schemas.microsoft.com/office/powerpoint/2010/main" val="1851669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XVIX. Grief Support for Family Members and Loved Ones</a:t>
            </a:r>
            <a:endParaRPr lang="en-IN" altLang="en-US" dirty="0">
              <a:latin typeface="Times New Roman" charset="0"/>
              <a:ea typeface="MS PGothic" charset="-128"/>
            </a:endParaRPr>
          </a:p>
          <a:p>
            <a:r>
              <a:rPr lang="en-US" altLang="en-US" dirty="0">
                <a:latin typeface="Times New Roman" charset="0"/>
                <a:ea typeface="MS PGothic" charset="-128"/>
              </a:rPr>
              <a:t>A. Family members may experience a psychologic crisis that turns into a medical crisis.</a:t>
            </a:r>
            <a:endParaRPr lang="en-IN" altLang="en-US" dirty="0">
              <a:latin typeface="Times New Roman" charset="0"/>
              <a:ea typeface="MS PGothic" charset="-128"/>
            </a:endParaRPr>
          </a:p>
          <a:p>
            <a:r>
              <a:rPr lang="en-US" altLang="en-US" dirty="0">
                <a:latin typeface="Times New Roman" charset="0"/>
                <a:ea typeface="MS PGothic" charset="-128"/>
              </a:rPr>
              <a:t>B. Family members and loved ones will remember this event in detail for the rest of their lives.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Appropriate and supportive care at the onset of grief may positively affect the family’s grieving process.</a:t>
            </a:r>
            <a:endParaRPr lang="en-IN" altLang="en-US" dirty="0">
              <a:latin typeface="Times New Roman" charset="0"/>
              <a:ea typeface="MS PGothic" charset="-128"/>
            </a:endParaRPr>
          </a:p>
          <a:p>
            <a:r>
              <a:rPr lang="en-US" altLang="en-US" dirty="0">
                <a:latin typeface="Times New Roman" charset="0"/>
                <a:ea typeface="MS PGothic" charset="-128"/>
              </a:rPr>
              <a:t>C. Keep the family informed throughout the resuscitation process.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Designate one provider to communicate the patient’s status to family members.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Be concise and clear.</a:t>
            </a:r>
            <a:endParaRPr lang="en-IN" altLang="en-US" dirty="0">
              <a:latin typeface="Times New Roman" charset="0"/>
              <a:ea typeface="MS PGothic" charset="-128"/>
            </a:endParaRP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9ED8033-731D-9041-B899-8EB857BB2069}" type="slidenum">
              <a:rPr lang="en-US" altLang="en-US" sz="1200"/>
              <a:pPr eaLnBrk="1" hangingPunct="1"/>
              <a:t>63</a:t>
            </a:fld>
            <a:endParaRPr lang="en-US" altLang="en-US" sz="1200" dirty="0"/>
          </a:p>
        </p:txBody>
      </p:sp>
    </p:spTree>
    <p:extLst>
      <p:ext uri="{BB962C8B-B14F-4D97-AF65-F5344CB8AC3E}">
        <p14:creationId xmlns:p14="http://schemas.microsoft.com/office/powerpoint/2010/main" val="3977123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After resuscitation has stopped, these other measures can be helpful:</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Take the family to a quiet, private place.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Introduce yourself and anyone with you.</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Use clear language and speak in a warm, sensitive, and caring manner.</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4. Try to exhibit calm, reassuring authority.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5. Use the patient’s name.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charset="0"/>
                <a:ea typeface="MS PGothic" charset="-128"/>
              </a:rPr>
              <a:t> 	6. Use eye contact and appropriate touch.</a:t>
            </a:r>
            <a:endParaRPr lang="en-IN" altLang="en-US" dirty="0">
              <a:latin typeface="Times New Roman" charset="0"/>
              <a:ea typeface="MS PGothic" charset="-128"/>
            </a:endParaRPr>
          </a:p>
          <a:p>
            <a:endParaRPr lang="en-IN" altLang="en-US" dirty="0">
              <a:latin typeface="Times New Roman" charset="0"/>
              <a:ea typeface="MS PGothic" charset="-128"/>
            </a:endParaRP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3E408C7-D5CB-0C4E-8830-8BAE79268E3E}" type="slidenum">
              <a:rPr lang="en-US" altLang="en-US" sz="1200"/>
              <a:pPr eaLnBrk="1" hangingPunct="1"/>
              <a:t>64</a:t>
            </a:fld>
            <a:endParaRPr lang="en-US" altLang="en-US" sz="1200" dirty="0"/>
          </a:p>
        </p:txBody>
      </p:sp>
    </p:spTree>
    <p:extLst>
      <p:ext uri="{BB962C8B-B14F-4D97-AF65-F5344CB8AC3E}">
        <p14:creationId xmlns:p14="http://schemas.microsoft.com/office/powerpoint/2010/main" val="13830628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 	7. Expect that family members will show emotion as they begin the grieving process.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8. While you are still on scene, be supportive but do not hover.</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9. Ask if a friend or family member can be called to come and help support them.</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10. When you need to leave, turn the family over to someone</a:t>
            </a:r>
            <a:endParaRPr lang="en-IN" altLang="en-US" dirty="0">
              <a:latin typeface="Times New Roman" charset="0"/>
              <a:ea typeface="MS PGothic" charset="-128"/>
            </a:endParaRPr>
          </a:p>
          <a:p>
            <a:r>
              <a:rPr lang="en-US" altLang="en-US" dirty="0">
                <a:latin typeface="Times New Roman" charset="0"/>
                <a:ea typeface="MS PGothic" charset="-128"/>
              </a:rPr>
              <a:t>E. Ensure that children are not ignored.</a:t>
            </a:r>
            <a:endParaRPr lang="en-IN" altLang="en-US" dirty="0">
              <a:latin typeface="Times New Roman" charset="0"/>
              <a:ea typeface="MS PGothic" charset="-128"/>
            </a:endParaRPr>
          </a:p>
          <a:p>
            <a:r>
              <a:rPr lang="en-US" altLang="en-US" dirty="0">
                <a:latin typeface="Times New Roman" charset="0"/>
                <a:ea typeface="MS PGothic" charset="-128"/>
              </a:rPr>
              <a:t>F. See Chapter 2, </a:t>
            </a:r>
            <a:r>
              <a:rPr lang="en-US" altLang="en-US" i="1" dirty="0">
                <a:latin typeface="Times New Roman" charset="0"/>
                <a:ea typeface="MS PGothic" charset="-128"/>
              </a:rPr>
              <a:t>Workforce Safety and Wellness,</a:t>
            </a:r>
            <a:r>
              <a:rPr lang="en-US" altLang="en-US" dirty="0">
                <a:latin typeface="Times New Roman" charset="0"/>
                <a:ea typeface="MS PGothic" charset="-128"/>
              </a:rPr>
              <a:t> for a discussion of the emotional aspects of emergency care and stress management.</a:t>
            </a:r>
            <a:endParaRPr lang="en-IN" altLang="en-US" dirty="0">
              <a:latin typeface="Times New Roman" charset="0"/>
              <a:ea typeface="MS PGothic" charset="-128"/>
            </a:endParaRP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07676AA-00F6-9F48-9845-EB6DB35F6B76}" type="slidenum">
              <a:rPr lang="en-US" altLang="en-US" sz="1200"/>
              <a:pPr eaLnBrk="1" hangingPunct="1"/>
              <a:t>65</a:t>
            </a:fld>
            <a:endParaRPr lang="en-US" altLang="en-US" sz="1200" dirty="0"/>
          </a:p>
        </p:txBody>
      </p:sp>
    </p:spTree>
    <p:extLst>
      <p:ext uri="{BB962C8B-B14F-4D97-AF65-F5344CB8AC3E}">
        <p14:creationId xmlns:p14="http://schemas.microsoft.com/office/powerpoint/2010/main" val="7748290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XX. Education and Training for the EMT</a:t>
            </a:r>
            <a:endParaRPr lang="en-IN" altLang="en-US" dirty="0">
              <a:latin typeface="Times New Roman" charset="0"/>
              <a:ea typeface="MS PGothic" charset="-128"/>
            </a:endParaRPr>
          </a:p>
          <a:p>
            <a:r>
              <a:rPr lang="en-US" altLang="en-US" dirty="0">
                <a:latin typeface="Times New Roman" charset="0"/>
                <a:ea typeface="MS PGothic" charset="-128"/>
              </a:rPr>
              <a:t>A. CPR skills can deteriorate over time.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Practice often using manikin-based training.</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CPR self-instruction through a video and/or computer-based modules with hands-on practice may be a reasonable alternative to instructor-led courses. </a:t>
            </a:r>
            <a:endParaRPr lang="en-IN" altLang="en-US" dirty="0">
              <a:latin typeface="Times New Roman" charset="0"/>
              <a:ea typeface="MS PGothic" charset="-128"/>
            </a:endParaRP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058D848-C7B6-024A-AB4A-C5176439FC33}" type="slidenum">
              <a:rPr lang="en-US" altLang="en-US" sz="1200"/>
              <a:pPr eaLnBrk="1" hangingPunct="1"/>
              <a:t>66</a:t>
            </a:fld>
            <a:endParaRPr lang="en-US" altLang="en-US" sz="1200" dirty="0"/>
          </a:p>
        </p:txBody>
      </p:sp>
    </p:spTree>
    <p:extLst>
      <p:ext uri="{BB962C8B-B14F-4D97-AF65-F5344CB8AC3E}">
        <p14:creationId xmlns:p14="http://schemas.microsoft.com/office/powerpoint/2010/main" val="2107054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XXI. Education and Training for the Public</a:t>
            </a:r>
            <a:endParaRPr lang="en-IN" altLang="en-US" dirty="0">
              <a:latin typeface="Times New Roman" charset="0"/>
              <a:ea typeface="MS PGothic" charset="-128"/>
            </a:endParaRPr>
          </a:p>
          <a:p>
            <a:r>
              <a:rPr lang="en-US" altLang="en-US" dirty="0">
                <a:latin typeface="Times New Roman" charset="0"/>
                <a:ea typeface="MS PGothic" charset="-128"/>
              </a:rPr>
              <a:t>A. You are a patient advocate.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Not only are you responsible for providing the best possible care for your patient, but you must do your part to facilitate the training of laypeople in the critical skills of CPR and AED operation.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If you are asked to train members of your community how to perform compression-only CPR, then you should consider it your professional responsibility and be willing to assist.</a:t>
            </a:r>
            <a:endParaRPr lang="en-IN" altLang="en-US" dirty="0">
              <a:latin typeface="Times New Roman" charset="0"/>
              <a:ea typeface="MS PGothic" charset="-128"/>
            </a:endParaRP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E5B97CD-513A-EC47-812D-C87DC00DE92D}" type="slidenum">
              <a:rPr lang="en-US" altLang="en-US" sz="1200"/>
              <a:pPr eaLnBrk="1" hangingPunct="1"/>
              <a:t>67</a:t>
            </a:fld>
            <a:endParaRPr lang="en-US" altLang="en-US" sz="1200" dirty="0"/>
          </a:p>
        </p:txBody>
      </p:sp>
    </p:spTree>
    <p:extLst>
      <p:ext uri="{BB962C8B-B14F-4D97-AF65-F5344CB8AC3E}">
        <p14:creationId xmlns:p14="http://schemas.microsoft.com/office/powerpoint/2010/main" val="1253928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1173250-C677-FE43-87B4-C5A0BA534E89}" type="slidenum">
              <a:rPr lang="en-US" altLang="en-US" sz="1200"/>
              <a:pPr eaLnBrk="1" hangingPunct="1"/>
              <a:t>73</a:t>
            </a:fld>
            <a:endParaRPr lang="en-US" altLang="en-US" sz="1200" dirty="0"/>
          </a:p>
        </p:txBody>
      </p:sp>
    </p:spTree>
    <p:extLst>
      <p:ext uri="{BB962C8B-B14F-4D97-AF65-F5344CB8AC3E}">
        <p14:creationId xmlns:p14="http://schemas.microsoft.com/office/powerpoint/2010/main" val="79548315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pPr/>
              <a:t>85</a:t>
            </a:fld>
            <a:endParaRPr lang="en-US" dirty="0"/>
          </a:p>
        </p:txBody>
      </p:sp>
    </p:spTree>
    <p:extLst>
      <p:ext uri="{BB962C8B-B14F-4D97-AF65-F5344CB8AC3E}">
        <p14:creationId xmlns:p14="http://schemas.microsoft.com/office/powerpoint/2010/main" val="1911855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Cardiopulmonary resuscitation (CPR)</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Reestablishes circulation and artificial ventilation in a patient who is not breathing and has no pulse</a:t>
            </a:r>
            <a:endParaRPr lang="en-IN" altLang="en-US" dirty="0">
              <a:latin typeface="Times New Roman" charset="0"/>
              <a:ea typeface="MS PGothic" charset="-128"/>
            </a:endParaRP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DD1F1DD-10EA-3640-8399-B3C4A5D2102D}" type="slidenum">
              <a:rPr lang="en-US" altLang="en-US" sz="1200"/>
              <a:pPr eaLnBrk="1" hangingPunct="1"/>
              <a:t>8</a:t>
            </a:fld>
            <a:endParaRPr lang="en-US" altLang="en-US" sz="1200" dirty="0"/>
          </a:p>
        </p:txBody>
      </p:sp>
    </p:spTree>
    <p:extLst>
      <p:ext uri="{BB962C8B-B14F-4D97-AF65-F5344CB8AC3E}">
        <p14:creationId xmlns:p14="http://schemas.microsoft.com/office/powerpoint/2010/main" val="1412162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CPR steps: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Restore circulation by performing high-quality chest compressions to circulate the blood.</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Open the airway.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Restore breathing by providing rescue breathing.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Administer 2 breaths, each over 1 second, while visualizing for chest rise. </a:t>
            </a:r>
            <a:endParaRPr lang="en-IN" altLang="en-US" dirty="0">
              <a:latin typeface="Times New Roman" charset="0"/>
              <a:ea typeface="MS PGothic" charset="-128"/>
            </a:endParaRP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7AC1412-039B-A84A-A311-8910354DED6E}" type="slidenum">
              <a:rPr lang="en-US" altLang="en-US" sz="1200"/>
              <a:pPr eaLnBrk="1" hangingPunct="1"/>
              <a:t>9</a:t>
            </a:fld>
            <a:endParaRPr lang="en-US" altLang="en-US" sz="1200"/>
          </a:p>
        </p:txBody>
      </p:sp>
    </p:spTree>
    <p:extLst>
      <p:ext uri="{BB962C8B-B14F-4D97-AF65-F5344CB8AC3E}">
        <p14:creationId xmlns:p14="http://schemas.microsoft.com/office/powerpoint/2010/main" val="218425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 figure on this slide demonstrates two EMS providers performing CPR. </a:t>
            </a: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F2D0BE5-69BC-0C49-8A97-BA027FFB67AE}" type="slidenum">
              <a:rPr lang="en-US" altLang="en-US" sz="1200"/>
              <a:pPr eaLnBrk="1" hangingPunct="1"/>
              <a:t>10</a:t>
            </a:fld>
            <a:endParaRPr lang="en-US" altLang="en-US" sz="1200"/>
          </a:p>
        </p:txBody>
      </p:sp>
    </p:spTree>
    <p:extLst>
      <p:ext uri="{BB962C8B-B14F-4D97-AF65-F5344CB8AC3E}">
        <p14:creationId xmlns:p14="http://schemas.microsoft.com/office/powerpoint/2010/main" val="1025388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Jones &amp; Bartlett Learning, LLC an Ascend Learning Company. www.jblearning.com.</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Jones &amp; Bartlett Learning, LLC an Ascend Learning Company. www.jblearning.com</a:t>
            </a: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CF4F1586-DE6A-1A40-AEF4-23ADA41937E4}"/>
              </a:ext>
            </a:extLst>
          </p:cNvPr>
          <p:cNvSpPr>
            <a:spLocks noGrp="1"/>
          </p:cNvSpPr>
          <p:nvPr>
            <p:ph type="subTitle" idx="1"/>
          </p:nvPr>
        </p:nvSpPr>
        <p:spPr/>
        <p:txBody>
          <a:bodyPr/>
          <a:lstStyle/>
          <a:p>
            <a:r>
              <a:rPr lang="en-US" dirty="0"/>
              <a:t>CHAPTER 14</a:t>
            </a:r>
          </a:p>
        </p:txBody>
      </p:sp>
      <p:sp>
        <p:nvSpPr>
          <p:cNvPr id="19" name="Title 18">
            <a:extLst>
              <a:ext uri="{FF2B5EF4-FFF2-40B4-BE49-F238E27FC236}">
                <a16:creationId xmlns:a16="http://schemas.microsoft.com/office/drawing/2014/main" id="{A58A35F8-EA88-094E-8EAD-88FE6A07C447}"/>
              </a:ext>
            </a:extLst>
          </p:cNvPr>
          <p:cNvSpPr>
            <a:spLocks noGrp="1"/>
          </p:cNvSpPr>
          <p:nvPr>
            <p:ph type="ctrTitle"/>
          </p:nvPr>
        </p:nvSpPr>
        <p:spPr/>
        <p:txBody>
          <a:bodyPr>
            <a:normAutofit/>
          </a:bodyPr>
          <a:lstStyle/>
          <a:p>
            <a:r>
              <a:rPr lang="en-US" dirty="0"/>
              <a:t>BLS Resuscitation</a:t>
            </a:r>
          </a:p>
        </p:txBody>
      </p:sp>
      <p:pic>
        <p:nvPicPr>
          <p:cNvPr id="6" name="Picture 5" descr="A cover page shows the logo of A A O S on the left corner with the text American Academy of Orthopaedic Surgeons below it. Book title reads, Emergency, Care and Transportation of the Sick and Injured, Twelfth Edition, 50th Anniversary logo. Series Editor: Andrew N. Pollak, M D, F A A O S. A background picture shows safety personnel attending to an injured person. Some rescue vehicles are parked behind them.&#10;">
            <a:extLst>
              <a:ext uri="{FF2B5EF4-FFF2-40B4-BE49-F238E27FC236}">
                <a16:creationId xmlns:a16="http://schemas.microsoft.com/office/drawing/2014/main" id="{D50F1616-2028-BB4E-9929-D66D6C12A7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3715" y="0"/>
            <a:ext cx="5618285" cy="6858000"/>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nSpc>
                <a:spcPct val="85000"/>
              </a:lnSpc>
            </a:pPr>
            <a:r>
              <a:rPr lang="en-US" altLang="en-US" dirty="0"/>
              <a:t>Elements of BLS </a:t>
            </a:r>
            <a:r>
              <a:rPr lang="en-US" altLang="en-US" sz="2000" b="0" dirty="0"/>
              <a:t>(7 of 8)</a:t>
            </a:r>
          </a:p>
        </p:txBody>
      </p:sp>
      <p:sp>
        <p:nvSpPr>
          <p:cNvPr id="2" name="Rectangle 1"/>
          <p:cNvSpPr/>
          <p:nvPr/>
        </p:nvSpPr>
        <p:spPr>
          <a:xfrm>
            <a:off x="2379662" y="5520035"/>
            <a:ext cx="6402388" cy="646331"/>
          </a:xfrm>
          <a:prstGeom prst="rect">
            <a:avLst/>
          </a:prstGeom>
        </p:spPr>
        <p:txBody>
          <a:bodyPr wrap="square">
            <a:spAutoFit/>
          </a:bodyPr>
          <a:lstStyle/>
          <a:p>
            <a:r>
              <a:rPr lang="en-US" b="1" dirty="0"/>
              <a:t>FIGURE 14-3 </a:t>
            </a:r>
            <a:r>
              <a:rPr lang="en-US" dirty="0"/>
              <a:t>You must quickly identify patients in respiratory and/or cardiac arrest so that BLS measures can begin immediately.</a:t>
            </a:r>
          </a:p>
        </p:txBody>
      </p:sp>
      <p:sp>
        <p:nvSpPr>
          <p:cNvPr id="3" name="Rectangle 2"/>
          <p:cNvSpPr/>
          <p:nvPr/>
        </p:nvSpPr>
        <p:spPr>
          <a:xfrm>
            <a:off x="2379663" y="6166366"/>
            <a:ext cx="304282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 Courtesy of MIEMSS.</a:t>
            </a:r>
          </a:p>
        </p:txBody>
      </p:sp>
      <p:pic>
        <p:nvPicPr>
          <p:cNvPr id="2050" name="Picture 2" descr="A photo shows two paramedics sitting beside an unconscious patient. One of the paramedics is shown pushing onto the patient's chest using both hands while the other paramedic is providing ventilation to the patient using an oxygen bag attached to a cylinde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9663" y="1540483"/>
            <a:ext cx="6154738" cy="39795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nSpc>
                <a:spcPct val="85000"/>
              </a:lnSpc>
            </a:pPr>
            <a:r>
              <a:rPr lang="en-US" altLang="en-US" dirty="0"/>
              <a:t>Elements of BLS </a:t>
            </a:r>
            <a:r>
              <a:rPr lang="en-US" altLang="en-US" sz="2000" b="0" dirty="0"/>
              <a:t>(8 of 8)</a:t>
            </a:r>
          </a:p>
        </p:txBody>
      </p:sp>
      <p:sp>
        <p:nvSpPr>
          <p:cNvPr id="13315" name="Content Placeholder 2"/>
          <p:cNvSpPr>
            <a:spLocks noGrp="1"/>
          </p:cNvSpPr>
          <p:nvPr>
            <p:ph type="body" idx="1"/>
          </p:nvPr>
        </p:nvSpPr>
        <p:spPr/>
        <p:txBody>
          <a:bodyPr rIns="228600"/>
          <a:lstStyle/>
          <a:p>
            <a:pPr>
              <a:spcBef>
                <a:spcPct val="35000"/>
              </a:spcBef>
            </a:pPr>
            <a:r>
              <a:rPr lang="en-US" altLang="en-US" dirty="0"/>
              <a:t>BLS differs from advanced life support (ALS).</a:t>
            </a:r>
          </a:p>
          <a:p>
            <a:pPr>
              <a:spcBef>
                <a:spcPct val="35000"/>
              </a:spcBef>
            </a:pPr>
            <a:r>
              <a:rPr lang="en-US" altLang="en-US" dirty="0"/>
              <a:t>ALS involves:</a:t>
            </a:r>
          </a:p>
          <a:p>
            <a:pPr lvl="1">
              <a:spcBef>
                <a:spcPct val="35000"/>
              </a:spcBef>
            </a:pPr>
            <a:r>
              <a:rPr lang="en-US" altLang="en-US" dirty="0"/>
              <a:t>Cardiac monitoring</a:t>
            </a:r>
          </a:p>
          <a:p>
            <a:pPr lvl="1">
              <a:spcBef>
                <a:spcPct val="35000"/>
              </a:spcBef>
            </a:pPr>
            <a:r>
              <a:rPr lang="en-US" altLang="en-US" dirty="0"/>
              <a:t>Intravenous fluids and medications</a:t>
            </a:r>
          </a:p>
          <a:p>
            <a:pPr lvl="1">
              <a:spcBef>
                <a:spcPct val="35000"/>
              </a:spcBef>
            </a:pPr>
            <a:r>
              <a:rPr lang="en-US" altLang="en-US" dirty="0"/>
              <a:t>Advanced airway adjuncts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nSpc>
                <a:spcPct val="85000"/>
              </a:lnSpc>
            </a:pPr>
            <a:r>
              <a:rPr lang="en-US" altLang="en-US" dirty="0"/>
              <a:t>The System Components of CPR </a:t>
            </a:r>
            <a:r>
              <a:rPr lang="en-US" altLang="en-US" sz="2000" b="0" dirty="0"/>
              <a:t>(1 of 2)</a:t>
            </a:r>
          </a:p>
        </p:txBody>
      </p:sp>
      <p:sp>
        <p:nvSpPr>
          <p:cNvPr id="2" name="Rectangle 1"/>
          <p:cNvSpPr/>
          <p:nvPr/>
        </p:nvSpPr>
        <p:spPr>
          <a:xfrm>
            <a:off x="3528646" y="4643483"/>
            <a:ext cx="4875822" cy="369332"/>
          </a:xfrm>
          <a:prstGeom prst="rect">
            <a:avLst/>
          </a:prstGeom>
        </p:spPr>
        <p:txBody>
          <a:bodyPr wrap="none">
            <a:spAutoFit/>
          </a:bodyPr>
          <a:lstStyle/>
          <a:p>
            <a:r>
              <a:rPr lang="en-US" b="1" dirty="0"/>
              <a:t>FIGURE 14-4 </a:t>
            </a:r>
            <a:r>
              <a:rPr lang="en-US" dirty="0"/>
              <a:t>The six links of the chain of survival.</a:t>
            </a:r>
          </a:p>
        </p:txBody>
      </p:sp>
      <p:sp>
        <p:nvSpPr>
          <p:cNvPr id="3" name="Rectangle 2"/>
          <p:cNvSpPr/>
          <p:nvPr/>
        </p:nvSpPr>
        <p:spPr>
          <a:xfrm>
            <a:off x="3528646" y="5023464"/>
            <a:ext cx="6096000" cy="246221"/>
          </a:xfrm>
          <a:prstGeom prst="rect">
            <a:avLst/>
          </a:prstGeom>
        </p:spPr>
        <p:txBody>
          <a:bodyPr>
            <a:spAutoFit/>
          </a:bodyPr>
          <a:lstStyle/>
          <a:p>
            <a:r>
              <a:rPr lang="en-US" sz="1000" dirty="0">
                <a:latin typeface="Arial" panose="020B0604020202020204" pitchFamily="34" charset="0"/>
                <a:cs typeface="Arial" panose="020B0604020202020204" pitchFamily="34" charset="0"/>
              </a:rPr>
              <a:t>Data from the American Heart Association.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068" y="1697016"/>
            <a:ext cx="9804002" cy="26217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nSpc>
                <a:spcPct val="85000"/>
              </a:lnSpc>
            </a:pPr>
            <a:r>
              <a:rPr lang="en-US" altLang="en-US" dirty="0"/>
              <a:t>The System Components of CPR </a:t>
            </a:r>
            <a:r>
              <a:rPr lang="en-US" altLang="en-US" sz="2000" b="0" dirty="0"/>
              <a:t>(2 of 2)</a:t>
            </a:r>
          </a:p>
        </p:txBody>
      </p:sp>
      <p:sp>
        <p:nvSpPr>
          <p:cNvPr id="15363" name="Rectangle 3"/>
          <p:cNvSpPr>
            <a:spLocks noGrp="1" noChangeArrowheads="1"/>
          </p:cNvSpPr>
          <p:nvPr>
            <p:ph type="body" idx="1"/>
          </p:nvPr>
        </p:nvSpPr>
        <p:spPr/>
        <p:txBody>
          <a:bodyPr rIns="228600"/>
          <a:lstStyle/>
          <a:p>
            <a:pPr>
              <a:spcBef>
                <a:spcPct val="35000"/>
              </a:spcBef>
            </a:pPr>
            <a:r>
              <a:rPr lang="en-US" altLang="en-US" dirty="0"/>
              <a:t>AHA chain of survival</a:t>
            </a:r>
          </a:p>
          <a:p>
            <a:pPr lvl="1">
              <a:spcBef>
                <a:spcPct val="35000"/>
              </a:spcBef>
            </a:pPr>
            <a:r>
              <a:rPr lang="en-US" altLang="en-US" dirty="0"/>
              <a:t>Recognition and activation of the emergency response system</a:t>
            </a:r>
          </a:p>
          <a:p>
            <a:pPr lvl="1">
              <a:spcBef>
                <a:spcPct val="35000"/>
              </a:spcBef>
            </a:pPr>
            <a:r>
              <a:rPr lang="en-US" altLang="en-US" dirty="0"/>
              <a:t>Immediate, high-quality CPR</a:t>
            </a:r>
          </a:p>
          <a:p>
            <a:pPr lvl="1">
              <a:spcBef>
                <a:spcPct val="35000"/>
              </a:spcBef>
            </a:pPr>
            <a:r>
              <a:rPr lang="en-US" altLang="en-US" dirty="0"/>
              <a:t>Rapid defibrillation</a:t>
            </a:r>
          </a:p>
          <a:p>
            <a:pPr lvl="1">
              <a:spcBef>
                <a:spcPct val="35000"/>
              </a:spcBef>
            </a:pPr>
            <a:r>
              <a:rPr lang="en-US" altLang="en-US" dirty="0"/>
              <a:t>Basic and advanced emergency medical services</a:t>
            </a:r>
          </a:p>
          <a:p>
            <a:pPr lvl="1">
              <a:spcBef>
                <a:spcPct val="35000"/>
              </a:spcBef>
            </a:pPr>
            <a:r>
              <a:rPr lang="en-US" altLang="en-US" dirty="0"/>
              <a:t>ALS and post-arrest care</a:t>
            </a:r>
          </a:p>
          <a:p>
            <a:pPr lvl="1">
              <a:spcBef>
                <a:spcPct val="35000"/>
              </a:spcBef>
            </a:pPr>
            <a:r>
              <a:rPr lang="en-US" altLang="en-US" dirty="0"/>
              <a:t>Recovery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nSpc>
                <a:spcPct val="85000"/>
              </a:lnSpc>
            </a:pPr>
            <a:r>
              <a:rPr lang="en-US" altLang="en-US" dirty="0"/>
              <a:t>Assessing the Need for BLS </a:t>
            </a:r>
            <a:r>
              <a:rPr lang="en-US" altLang="en-US" sz="2000" b="0" dirty="0"/>
              <a:t>(1 of 3)</a:t>
            </a:r>
          </a:p>
        </p:txBody>
      </p:sp>
      <p:sp>
        <p:nvSpPr>
          <p:cNvPr id="16387" name="Content Placeholder 2"/>
          <p:cNvSpPr>
            <a:spLocks noGrp="1"/>
          </p:cNvSpPr>
          <p:nvPr>
            <p:ph type="body" idx="1"/>
          </p:nvPr>
        </p:nvSpPr>
        <p:spPr/>
        <p:txBody>
          <a:bodyPr rIns="228600"/>
          <a:lstStyle/>
          <a:p>
            <a:pPr>
              <a:spcBef>
                <a:spcPct val="35000"/>
              </a:spcBef>
            </a:pPr>
            <a:r>
              <a:rPr lang="en-US" altLang="en-US" dirty="0"/>
              <a:t>Always begin by surveying the scene.</a:t>
            </a:r>
          </a:p>
          <a:p>
            <a:pPr>
              <a:spcBef>
                <a:spcPct val="35000"/>
              </a:spcBef>
            </a:pPr>
            <a:r>
              <a:rPr lang="en-US" altLang="en-US" dirty="0"/>
              <a:t>Complete primary assessment as soon as possible.</a:t>
            </a:r>
          </a:p>
          <a:p>
            <a:pPr lvl="1">
              <a:spcBef>
                <a:spcPct val="35000"/>
              </a:spcBef>
            </a:pPr>
            <a:r>
              <a:rPr lang="en-US" altLang="en-US" dirty="0"/>
              <a:t>Evaluate ABCs.</a:t>
            </a:r>
          </a:p>
          <a:p>
            <a:pPr>
              <a:spcBef>
                <a:spcPct val="35000"/>
              </a:spcBef>
            </a:pPr>
            <a:r>
              <a:rPr lang="en-US" altLang="en-US" dirty="0"/>
              <a:t>Determine unresponsiveness.</a:t>
            </a:r>
          </a:p>
          <a:p>
            <a:pPr lvl="1">
              <a:spcBef>
                <a:spcPct val="35000"/>
              </a:spcBef>
            </a:pPr>
            <a:r>
              <a:rPr lang="en-US" altLang="en-US" dirty="0"/>
              <a:t>Should take less than 10 seconds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nSpc>
                <a:spcPct val="85000"/>
              </a:lnSpc>
            </a:pPr>
            <a:r>
              <a:rPr lang="en-US" altLang="en-US" dirty="0"/>
              <a:t>Assessing the Need for BLS </a:t>
            </a:r>
            <a:r>
              <a:rPr lang="en-US" altLang="en-US" sz="2000" b="0" dirty="0"/>
              <a:t>(2 of 3)</a:t>
            </a:r>
          </a:p>
        </p:txBody>
      </p:sp>
      <p:sp>
        <p:nvSpPr>
          <p:cNvPr id="17411" name="Rectangle 3"/>
          <p:cNvSpPr>
            <a:spLocks noGrp="1" noChangeArrowheads="1"/>
          </p:cNvSpPr>
          <p:nvPr>
            <p:ph type="body" idx="1"/>
          </p:nvPr>
        </p:nvSpPr>
        <p:spPr/>
        <p:txBody>
          <a:bodyPr rIns="228600"/>
          <a:lstStyle/>
          <a:p>
            <a:pPr>
              <a:spcBef>
                <a:spcPct val="35000"/>
              </a:spcBef>
            </a:pPr>
            <a:r>
              <a:rPr lang="en-US" altLang="en-US"/>
              <a:t>Basic principles of BLS are same for infants, children, and adults.</a:t>
            </a:r>
          </a:p>
          <a:p>
            <a:pPr>
              <a:spcBef>
                <a:spcPct val="35000"/>
              </a:spcBef>
            </a:pPr>
            <a:r>
              <a:rPr lang="en-US" altLang="en-US"/>
              <a:t>Although cardiac arrest in adults usually occurs before respiratory arrest, the reverse is true for infants and children.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nSpc>
                <a:spcPct val="85000"/>
              </a:lnSpc>
            </a:pPr>
            <a:r>
              <a:rPr lang="en-US" altLang="en-US" dirty="0"/>
              <a:t>Assessing the Need for BLS </a:t>
            </a:r>
            <a:r>
              <a:rPr lang="en-US" altLang="en-US" sz="2000" b="0" dirty="0"/>
              <a:t>(3 of 3)</a:t>
            </a:r>
          </a:p>
        </p:txBody>
      </p:sp>
      <p:sp>
        <p:nvSpPr>
          <p:cNvPr id="2" name="Rectangle 1"/>
          <p:cNvSpPr/>
          <p:nvPr/>
        </p:nvSpPr>
        <p:spPr>
          <a:xfrm>
            <a:off x="3346938" y="5630482"/>
            <a:ext cx="6191250" cy="646331"/>
          </a:xfrm>
          <a:prstGeom prst="rect">
            <a:avLst/>
          </a:prstGeom>
        </p:spPr>
        <p:txBody>
          <a:bodyPr wrap="square">
            <a:spAutoFit/>
          </a:bodyPr>
          <a:lstStyle/>
          <a:p>
            <a:r>
              <a:rPr lang="en-US" b="1" dirty="0"/>
              <a:t>FIGURE 14-5 </a:t>
            </a:r>
            <a:r>
              <a:rPr lang="en-US" dirty="0"/>
              <a:t>Assess an unresponsive patient by first attempting to rouse him or her by tapping on the shoulder.</a:t>
            </a:r>
          </a:p>
        </p:txBody>
      </p:sp>
      <p:sp>
        <p:nvSpPr>
          <p:cNvPr id="3" name="Rectangle 2"/>
          <p:cNvSpPr/>
          <p:nvPr/>
        </p:nvSpPr>
        <p:spPr>
          <a:xfrm>
            <a:off x="3346939" y="6276734"/>
            <a:ext cx="304282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 Courtesy of MIEMSS.</a:t>
            </a:r>
          </a:p>
        </p:txBody>
      </p:sp>
      <p:pic>
        <p:nvPicPr>
          <p:cNvPr id="4098" name="Picture 2" descr="A photo shows a paramedic trying to wake a patient up from their unconscious stat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2366" y="1369782"/>
            <a:ext cx="6781799" cy="42052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nSpc>
                <a:spcPct val="85000"/>
              </a:lnSpc>
            </a:pPr>
            <a:r>
              <a:rPr lang="en-US" altLang="en-US" dirty="0"/>
              <a:t>Automated External Defibrillation </a:t>
            </a:r>
            <a:r>
              <a:rPr lang="en-US" altLang="en-US" sz="2000" b="0" dirty="0"/>
              <a:t>(1 of 3)</a:t>
            </a:r>
          </a:p>
        </p:txBody>
      </p:sp>
      <p:sp>
        <p:nvSpPr>
          <p:cNvPr id="21507" name="Content Placeholder 2"/>
          <p:cNvSpPr>
            <a:spLocks noGrp="1"/>
          </p:cNvSpPr>
          <p:nvPr>
            <p:ph type="body" idx="1"/>
          </p:nvPr>
        </p:nvSpPr>
        <p:spPr/>
        <p:txBody>
          <a:bodyPr rIns="228600"/>
          <a:lstStyle/>
          <a:p>
            <a:pPr>
              <a:spcBef>
                <a:spcPct val="35000"/>
              </a:spcBef>
              <a:defRPr/>
            </a:pPr>
            <a:r>
              <a:rPr lang="en-US" altLang="en-US" dirty="0"/>
              <a:t>Vital link in the chain of survival</a:t>
            </a:r>
          </a:p>
          <a:p>
            <a:pPr>
              <a:spcBef>
                <a:spcPct val="35000"/>
              </a:spcBef>
              <a:defRPr/>
            </a:pPr>
            <a:r>
              <a:rPr lang="en-US" altLang="en-US" dirty="0"/>
              <a:t>Should be applied to cardiac arrest patients as soon as available</a:t>
            </a:r>
          </a:p>
          <a:p>
            <a:pPr>
              <a:spcBef>
                <a:spcPct val="35000"/>
              </a:spcBef>
              <a:defRPr/>
            </a:pPr>
            <a:r>
              <a:rPr lang="en-US" altLang="en-US" dirty="0"/>
              <a:t>If you witness cardiac arrest, begin CPR and apply the AED as soon as it is available.</a:t>
            </a:r>
          </a:p>
          <a:p>
            <a:pPr marL="0" indent="0">
              <a:spcBef>
                <a:spcPct val="35000"/>
              </a:spcBef>
              <a:buFontTx/>
              <a:buNone/>
              <a:defRPr/>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nSpc>
                <a:spcPct val="85000"/>
              </a:lnSpc>
            </a:pPr>
            <a:r>
              <a:rPr lang="en-US" altLang="en-US" dirty="0"/>
              <a:t>Automated External Defibrillation </a:t>
            </a:r>
            <a:r>
              <a:rPr lang="en-US" altLang="en-US" sz="2000" b="0" dirty="0"/>
              <a:t>(2 of 3)</a:t>
            </a:r>
          </a:p>
        </p:txBody>
      </p:sp>
      <p:sp>
        <p:nvSpPr>
          <p:cNvPr id="20483" name="Content Placeholder 2"/>
          <p:cNvSpPr>
            <a:spLocks noGrp="1"/>
          </p:cNvSpPr>
          <p:nvPr>
            <p:ph type="body" idx="1"/>
          </p:nvPr>
        </p:nvSpPr>
        <p:spPr>
          <a:xfrm>
            <a:off x="914400" y="1447800"/>
            <a:ext cx="10769600" cy="4800600"/>
          </a:xfrm>
        </p:spPr>
        <p:txBody>
          <a:bodyPr rIns="228600"/>
          <a:lstStyle/>
          <a:p>
            <a:pPr>
              <a:spcBef>
                <a:spcPct val="35000"/>
              </a:spcBef>
            </a:pPr>
            <a:r>
              <a:rPr lang="en-US" altLang="en-US" dirty="0"/>
              <a:t>Children</a:t>
            </a:r>
          </a:p>
          <a:p>
            <a:pPr lvl="1">
              <a:spcBef>
                <a:spcPct val="35000"/>
              </a:spcBef>
            </a:pPr>
            <a:r>
              <a:rPr lang="en-US" altLang="en-US" dirty="0"/>
              <a:t>Apply after first five cycles of CPR.</a:t>
            </a:r>
          </a:p>
          <a:p>
            <a:pPr lvl="1">
              <a:spcBef>
                <a:spcPct val="35000"/>
              </a:spcBef>
            </a:pPr>
            <a:r>
              <a:rPr lang="en-US" altLang="en-US" dirty="0"/>
              <a:t>Use pediatric-sized pads and dose-attenuating system. </a:t>
            </a:r>
          </a:p>
          <a:p>
            <a:pPr lvl="2">
              <a:spcBef>
                <a:spcPct val="35000"/>
              </a:spcBef>
            </a:pPr>
            <a:r>
              <a:rPr lang="en-US" altLang="en-US" sz="2000" dirty="0"/>
              <a:t>If neither is available, then use an AED with adult-sized pads with anterior-posterior placement.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nSpc>
                <a:spcPct val="85000"/>
              </a:lnSpc>
            </a:pPr>
            <a:r>
              <a:rPr lang="en-US" altLang="en-US" dirty="0"/>
              <a:t>Automated External Defibrillation </a:t>
            </a:r>
            <a:r>
              <a:rPr lang="en-US" altLang="en-US" sz="2000" b="0" dirty="0"/>
              <a:t>(3 of 3)</a:t>
            </a:r>
          </a:p>
        </p:txBody>
      </p:sp>
      <p:sp>
        <p:nvSpPr>
          <p:cNvPr id="21507" name="Content Placeholder 2"/>
          <p:cNvSpPr>
            <a:spLocks noGrp="1"/>
          </p:cNvSpPr>
          <p:nvPr>
            <p:ph type="body" idx="1"/>
          </p:nvPr>
        </p:nvSpPr>
        <p:spPr/>
        <p:txBody>
          <a:bodyPr rIns="228600"/>
          <a:lstStyle/>
          <a:p>
            <a:pPr>
              <a:spcBef>
                <a:spcPct val="35000"/>
              </a:spcBef>
            </a:pPr>
            <a:r>
              <a:rPr lang="en-US" altLang="en-US"/>
              <a:t>Special situations</a:t>
            </a:r>
          </a:p>
          <a:p>
            <a:pPr lvl="1">
              <a:spcBef>
                <a:spcPct val="35000"/>
              </a:spcBef>
            </a:pPr>
            <a:r>
              <a:rPr lang="en-US" altLang="en-US"/>
              <a:t>Pacemakers and implanted defibrillators</a:t>
            </a:r>
          </a:p>
          <a:p>
            <a:pPr lvl="1">
              <a:spcBef>
                <a:spcPct val="35000"/>
              </a:spcBef>
            </a:pPr>
            <a:r>
              <a:rPr lang="en-US" altLang="en-US"/>
              <a:t>Wet patients</a:t>
            </a:r>
          </a:p>
          <a:p>
            <a:pPr lvl="1">
              <a:spcBef>
                <a:spcPct val="35000"/>
              </a:spcBef>
            </a:pPr>
            <a:r>
              <a:rPr lang="en-US" altLang="en-US"/>
              <a:t>Transdermal medication patches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a:t>
            </a:r>
            <a:endParaRPr lang="en-US" altLang="en-US" sz="2800" b="0" dirty="0"/>
          </a:p>
        </p:txBody>
      </p:sp>
      <p:sp>
        <p:nvSpPr>
          <p:cNvPr id="4099" name="Rectangle 3"/>
          <p:cNvSpPr>
            <a:spLocks noGrp="1" noChangeArrowheads="1"/>
          </p:cNvSpPr>
          <p:nvPr>
            <p:ph type="body" idx="1"/>
          </p:nvPr>
        </p:nvSpPr>
        <p:spPr/>
        <p:txBody>
          <a:bodyPr rIns="228600"/>
          <a:lstStyle/>
          <a:p>
            <a:pPr marL="0" indent="0" eaLnBrk="1" hangingPunct="1">
              <a:buFontTx/>
              <a:buNone/>
            </a:pPr>
            <a:r>
              <a:rPr lang="en-US" altLang="en-US" b="1" dirty="0"/>
              <a:t>Shock and Resuscitation</a:t>
            </a:r>
          </a:p>
          <a:p>
            <a:pPr marL="0" indent="0" eaLnBrk="1" hangingPunct="1">
              <a:spcBef>
                <a:spcPct val="35000"/>
              </a:spcBef>
              <a:buFontTx/>
              <a:buNone/>
            </a:pPr>
            <a:r>
              <a:rPr lang="en-US" altLang="en-US" dirty="0"/>
              <a:t>Applies a fundamental knowledge of the causes, pathophysiology, and management of shock, respiratory failure or arrest, cardiac failure or arrest, and postresuscitation management.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nSpc>
                <a:spcPct val="85000"/>
              </a:lnSpc>
            </a:pPr>
            <a:r>
              <a:rPr lang="en-US" altLang="en-US"/>
              <a:t>Positioning the Patient</a:t>
            </a:r>
          </a:p>
        </p:txBody>
      </p:sp>
      <p:sp>
        <p:nvSpPr>
          <p:cNvPr id="22531" name="Content Placeholder 2"/>
          <p:cNvSpPr>
            <a:spLocks noGrp="1"/>
          </p:cNvSpPr>
          <p:nvPr>
            <p:ph type="body" idx="1"/>
          </p:nvPr>
        </p:nvSpPr>
        <p:spPr/>
        <p:txBody>
          <a:bodyPr rIns="228600"/>
          <a:lstStyle/>
          <a:p>
            <a:pPr>
              <a:spcBef>
                <a:spcPct val="35000"/>
              </a:spcBef>
            </a:pPr>
            <a:r>
              <a:rPr lang="en-US" altLang="en-US"/>
              <a:t>For CPR to be effective, patient must be supine on firm, flat surface.</a:t>
            </a:r>
          </a:p>
          <a:p>
            <a:pPr>
              <a:spcBef>
                <a:spcPct val="35000"/>
              </a:spcBef>
            </a:pPr>
            <a:r>
              <a:rPr lang="en-US" altLang="en-US"/>
              <a:t>Must be enough space for two rescuers to perform CPR </a:t>
            </a:r>
          </a:p>
          <a:p>
            <a:pPr>
              <a:spcBef>
                <a:spcPct val="35000"/>
              </a:spcBef>
            </a:pPr>
            <a:r>
              <a:rPr lang="en-US" altLang="en-US"/>
              <a:t>Log roll patient onto long backboard.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nSpc>
                <a:spcPct val="85000"/>
              </a:lnSpc>
            </a:pPr>
            <a:r>
              <a:rPr lang="en-US" altLang="en-US" dirty="0"/>
              <a:t>Check for Breathing and a Pulse </a:t>
            </a:r>
            <a:r>
              <a:rPr lang="en-US" altLang="en-US" sz="2000" b="0" dirty="0"/>
              <a:t>(1 of 5)</a:t>
            </a:r>
          </a:p>
        </p:txBody>
      </p:sp>
      <p:sp>
        <p:nvSpPr>
          <p:cNvPr id="23555" name="Content Placeholder 2"/>
          <p:cNvSpPr>
            <a:spLocks noGrp="1"/>
          </p:cNvSpPr>
          <p:nvPr>
            <p:ph type="body" idx="1"/>
          </p:nvPr>
        </p:nvSpPr>
        <p:spPr/>
        <p:txBody>
          <a:bodyPr rIns="228600"/>
          <a:lstStyle/>
          <a:p>
            <a:pPr>
              <a:spcBef>
                <a:spcPct val="35000"/>
              </a:spcBef>
            </a:pPr>
            <a:r>
              <a:rPr lang="en-US" altLang="en-US"/>
              <a:t>Quickly check for breathing and a pulse.</a:t>
            </a:r>
          </a:p>
          <a:p>
            <a:pPr lvl="1">
              <a:spcBef>
                <a:spcPct val="35000"/>
              </a:spcBef>
            </a:pPr>
            <a:r>
              <a:rPr lang="en-US" altLang="en-US"/>
              <a:t>Visualize the chest for signs of breathing.</a:t>
            </a:r>
          </a:p>
          <a:p>
            <a:pPr lvl="1">
              <a:spcBef>
                <a:spcPct val="35000"/>
              </a:spcBef>
            </a:pPr>
            <a:r>
              <a:rPr lang="en-US" altLang="en-US"/>
              <a:t>Palpate for a carotid pulse. </a:t>
            </a:r>
          </a:p>
        </p:txBody>
      </p:sp>
      <p:sp>
        <p:nvSpPr>
          <p:cNvPr id="2" name="Rectangle 1"/>
          <p:cNvSpPr/>
          <p:nvPr/>
        </p:nvSpPr>
        <p:spPr>
          <a:xfrm>
            <a:off x="6885403" y="4547018"/>
            <a:ext cx="4629150" cy="1477328"/>
          </a:xfrm>
          <a:prstGeom prst="rect">
            <a:avLst/>
          </a:prstGeom>
        </p:spPr>
        <p:txBody>
          <a:bodyPr wrap="square">
            <a:spAutoFit/>
          </a:bodyPr>
          <a:lstStyle/>
          <a:p>
            <a:r>
              <a:rPr lang="en-US" b="1" dirty="0"/>
              <a:t>FIGURE 14-6 </a:t>
            </a:r>
            <a:r>
              <a:rPr lang="en-US" dirty="0"/>
              <a:t>Feel for the carotid artery by locating the larynx, then slide your index and middle fingers toward one side. You can feel the pulse in the groove between the larynx and sternocleidomastoid muscle.</a:t>
            </a:r>
          </a:p>
        </p:txBody>
      </p:sp>
      <p:sp>
        <p:nvSpPr>
          <p:cNvPr id="3" name="Rectangle 2"/>
          <p:cNvSpPr/>
          <p:nvPr/>
        </p:nvSpPr>
        <p:spPr>
          <a:xfrm>
            <a:off x="6884497" y="6024346"/>
            <a:ext cx="304282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 Courtesy of MIEMSS.</a:t>
            </a:r>
          </a:p>
        </p:txBody>
      </p:sp>
      <p:pic>
        <p:nvPicPr>
          <p:cNvPr id="5122" name="Picture 2" descr="A photo shows a paramedic placing three fingers on an unconscious patient's throa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4416" y="1470424"/>
            <a:ext cx="4465697" cy="30171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nSpc>
                <a:spcPct val="85000"/>
              </a:lnSpc>
            </a:pPr>
            <a:r>
              <a:rPr lang="en-US" altLang="en-US" dirty="0"/>
              <a:t>Check for Breathing and a Pulse </a:t>
            </a:r>
            <a:r>
              <a:rPr lang="en-US" altLang="en-US" sz="2000" b="0" dirty="0"/>
              <a:t>(2 of 5)</a:t>
            </a:r>
          </a:p>
        </p:txBody>
      </p:sp>
      <p:sp>
        <p:nvSpPr>
          <p:cNvPr id="24579" name="Content Placeholder 2"/>
          <p:cNvSpPr>
            <a:spLocks noGrp="1"/>
          </p:cNvSpPr>
          <p:nvPr>
            <p:ph type="body" idx="1"/>
          </p:nvPr>
        </p:nvSpPr>
        <p:spPr/>
        <p:txBody>
          <a:bodyPr rIns="228600"/>
          <a:lstStyle/>
          <a:p>
            <a:pPr>
              <a:spcBef>
                <a:spcPct val="35000"/>
              </a:spcBef>
            </a:pPr>
            <a:r>
              <a:rPr lang="en-US" altLang="en-US" dirty="0"/>
              <a:t>Provide external chest compressions. </a:t>
            </a:r>
          </a:p>
          <a:p>
            <a:pPr lvl="1">
              <a:spcBef>
                <a:spcPct val="35000"/>
              </a:spcBef>
            </a:pPr>
            <a:r>
              <a:rPr lang="en-US" altLang="en-US" dirty="0"/>
              <a:t>Apply rhythmic pressure and relaxation to lower half of sternum.</a:t>
            </a:r>
          </a:p>
          <a:p>
            <a:pPr lvl="1">
              <a:spcBef>
                <a:spcPct val="35000"/>
              </a:spcBef>
            </a:pPr>
            <a:r>
              <a:rPr lang="en-US" altLang="en-US" dirty="0"/>
              <a:t>Compressions squeeze heart, acting as a pump to circulate blood.</a:t>
            </a:r>
          </a:p>
          <a:p>
            <a:pPr lvl="1">
              <a:spcBef>
                <a:spcPct val="35000"/>
              </a:spcBef>
            </a:pPr>
            <a:r>
              <a:rPr lang="en-US" altLang="en-US" dirty="0"/>
              <a:t>Avoid leaning on the chest in between compressions.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nSpc>
                <a:spcPct val="85000"/>
              </a:lnSpc>
            </a:pPr>
            <a:r>
              <a:rPr lang="en-US" altLang="en-US" dirty="0"/>
              <a:t>Check for Breathing and a Pulse </a:t>
            </a:r>
            <a:r>
              <a:rPr lang="en-US" altLang="en-US" sz="2000" b="0" dirty="0"/>
              <a:t>(3 of 5)</a:t>
            </a:r>
          </a:p>
        </p:txBody>
      </p:sp>
      <p:sp>
        <p:nvSpPr>
          <p:cNvPr id="25603" name="Rectangle 3"/>
          <p:cNvSpPr>
            <a:spLocks noGrp="1" noChangeArrowheads="1"/>
          </p:cNvSpPr>
          <p:nvPr>
            <p:ph type="body" idx="1"/>
          </p:nvPr>
        </p:nvSpPr>
        <p:spPr/>
        <p:txBody>
          <a:bodyPr rIns="228600"/>
          <a:lstStyle/>
          <a:p>
            <a:pPr>
              <a:spcBef>
                <a:spcPct val="35000"/>
              </a:spcBef>
            </a:pPr>
            <a:r>
              <a:rPr lang="en-US" altLang="en-US"/>
              <a:t>Administer chest compressions (cont’d)</a:t>
            </a:r>
          </a:p>
          <a:p>
            <a:pPr lvl="1">
              <a:spcBef>
                <a:spcPct val="35000"/>
              </a:spcBef>
            </a:pPr>
            <a:r>
              <a:rPr lang="en-US" altLang="en-US"/>
              <a:t>Allow the chest to completely recoil between compressions. </a:t>
            </a:r>
          </a:p>
          <a:p>
            <a:pPr lvl="1">
              <a:spcBef>
                <a:spcPct val="35000"/>
              </a:spcBef>
            </a:pPr>
            <a:r>
              <a:rPr lang="en-US" altLang="en-US"/>
              <a:t>Proper hand positioning is crucial. </a:t>
            </a:r>
          </a:p>
          <a:p>
            <a:pPr lvl="1">
              <a:spcBef>
                <a:spcPct val="35000"/>
              </a:spcBef>
            </a:pPr>
            <a:r>
              <a:rPr lang="en-US" altLang="en-US"/>
              <a:t>Injuries can be minimized by proper technique and hand placement.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nSpc>
                <a:spcPct val="85000"/>
              </a:lnSpc>
            </a:pPr>
            <a:r>
              <a:rPr lang="en-US" altLang="en-US" dirty="0"/>
              <a:t>Check for Breathing and a Pulse </a:t>
            </a:r>
            <a:r>
              <a:rPr lang="en-US" altLang="en-US" sz="2000" b="0" dirty="0"/>
              <a:t>(4 of 5)</a:t>
            </a:r>
          </a:p>
        </p:txBody>
      </p:sp>
      <p:sp>
        <p:nvSpPr>
          <p:cNvPr id="2" name="Rectangle 1"/>
          <p:cNvSpPr/>
          <p:nvPr/>
        </p:nvSpPr>
        <p:spPr>
          <a:xfrm>
            <a:off x="3441700" y="5343954"/>
            <a:ext cx="6096000" cy="646331"/>
          </a:xfrm>
          <a:prstGeom prst="rect">
            <a:avLst/>
          </a:prstGeom>
        </p:spPr>
        <p:txBody>
          <a:bodyPr>
            <a:spAutoFit/>
          </a:bodyPr>
          <a:lstStyle/>
          <a:p>
            <a:r>
              <a:rPr lang="en-US" b="1" dirty="0"/>
              <a:t>FIGURE 14-7 </a:t>
            </a:r>
            <a:r>
              <a:rPr lang="en-US" dirty="0"/>
              <a:t>The heart lies slightly to the left of the</a:t>
            </a:r>
          </a:p>
          <a:p>
            <a:r>
              <a:rPr lang="en-US" dirty="0"/>
              <a:t>middle of the chest between the sternum and spine.</a:t>
            </a:r>
          </a:p>
        </p:txBody>
      </p:sp>
      <p:sp>
        <p:nvSpPr>
          <p:cNvPr id="3" name="Rectangle 2"/>
          <p:cNvSpPr/>
          <p:nvPr/>
        </p:nvSpPr>
        <p:spPr>
          <a:xfrm>
            <a:off x="3441700" y="6024086"/>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6146" name="Picture 2" descr="An illustration shows the organs within an open rib cage. The lungs on either side and the heart lying between the lungs, slightly to the left, just above the diaphragm are show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1700" y="1575976"/>
            <a:ext cx="4229100" cy="37108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nSpc>
                <a:spcPct val="85000"/>
              </a:lnSpc>
            </a:pPr>
            <a:r>
              <a:rPr lang="en-US" altLang="en-US" dirty="0"/>
              <a:t>Check for Breathing and a Pulse </a:t>
            </a:r>
            <a:r>
              <a:rPr lang="en-US" altLang="en-US" sz="2000" b="0" dirty="0"/>
              <a:t>(5 of 5)</a:t>
            </a:r>
          </a:p>
        </p:txBody>
      </p:sp>
      <p:pic>
        <p:nvPicPr>
          <p:cNvPr id="27652" name="Picture 4" descr="A: An E M S provider is kneeling and has their right hand placed over the sternum of the patient. The left hand is placed over the right hand. He is bending forward and applying pressure on the sternum. The sternum is pushing into the heart. The heart, sternum, and lungs are labeled. B: The hand remains on the sternum, but the pressure is released and heart is back in normal position.&#10;" title="Two illustrations, A and B, describe the compression and release techniques in C P 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3" y="1495426"/>
            <a:ext cx="6648451"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679418" y="4591051"/>
            <a:ext cx="6740805" cy="1200329"/>
          </a:xfrm>
          <a:prstGeom prst="rect">
            <a:avLst/>
          </a:prstGeom>
        </p:spPr>
        <p:txBody>
          <a:bodyPr wrap="square">
            <a:spAutoFit/>
          </a:bodyPr>
          <a:lstStyle/>
          <a:p>
            <a:r>
              <a:rPr lang="en-US" b="1" dirty="0"/>
              <a:t>FIGURE 14-8 A. </a:t>
            </a:r>
            <a:r>
              <a:rPr lang="en-US" dirty="0"/>
              <a:t>Compression and relaxation should be rhythmic and of equal duration (a 1:1 ratio). </a:t>
            </a:r>
            <a:r>
              <a:rPr lang="en-US" b="1" dirty="0"/>
              <a:t>B. </a:t>
            </a:r>
            <a:r>
              <a:rPr lang="en-US" dirty="0"/>
              <a:t>Pressure on the sternum must be released so that the sternum can return to its normal resting position between compressions.</a:t>
            </a:r>
          </a:p>
        </p:txBody>
      </p:sp>
      <p:sp>
        <p:nvSpPr>
          <p:cNvPr id="3" name="Rectangle 2"/>
          <p:cNvSpPr/>
          <p:nvPr/>
        </p:nvSpPr>
        <p:spPr>
          <a:xfrm>
            <a:off x="2676523" y="5772330"/>
            <a:ext cx="3377848" cy="246221"/>
          </a:xfrm>
          <a:prstGeom prst="rect">
            <a:avLst/>
          </a:prstGeom>
        </p:spPr>
        <p:txBody>
          <a:bodyPr wrap="none">
            <a:spAutoFit/>
          </a:bodyPr>
          <a:lstStyle/>
          <a:p>
            <a:r>
              <a:rPr lang="en-US" sz="1000" b="1" dirty="0">
                <a:latin typeface="Arial" panose="020B0604020202020204" pitchFamily="34" charset="0"/>
                <a:cs typeface="Arial" panose="020B0604020202020204" pitchFamily="34" charset="0"/>
              </a:rPr>
              <a:t>A, B: </a:t>
            </a:r>
            <a:r>
              <a:rPr lang="en-US" sz="1000" dirty="0">
                <a:latin typeface="Arial" panose="020B0604020202020204" pitchFamily="34" charset="0"/>
                <a:cs typeface="Arial" panose="020B0604020202020204" pitchFamily="34" charset="0"/>
              </a:rPr>
              <a:t>© Jones &amp; Bartlett Learning. Courtesy of MIEMSS.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7"/>
          <p:cNvSpPr txBox="1">
            <a:spLocks noChangeArrowheads="1"/>
          </p:cNvSpPr>
          <p:nvPr/>
        </p:nvSpPr>
        <p:spPr bwMode="auto">
          <a:xfrm>
            <a:off x="827160" y="1137047"/>
            <a:ext cx="3733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r>
              <a:rPr lang="en-US" altLang="en-US" sz="2200" dirty="0">
                <a:solidFill>
                  <a:srgbClr val="000000"/>
                </a:solidFill>
                <a:latin typeface="Arial"/>
                <a:cs typeface="Arial"/>
              </a:rPr>
              <a:t>Head tilt–chin lift maneuver</a:t>
            </a:r>
          </a:p>
        </p:txBody>
      </p:sp>
      <p:sp>
        <p:nvSpPr>
          <p:cNvPr id="28676" name="Text Box 8"/>
          <p:cNvSpPr txBox="1">
            <a:spLocks noChangeArrowheads="1"/>
          </p:cNvSpPr>
          <p:nvPr/>
        </p:nvSpPr>
        <p:spPr bwMode="auto">
          <a:xfrm>
            <a:off x="6903375" y="1175147"/>
            <a:ext cx="469053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New Roman" charset="0"/>
                <a:ea typeface="ヒラギノ角ゴ Pro W3" charset="-128"/>
              </a:defRPr>
            </a:lvl1pPr>
            <a:lvl2pPr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lvl="1">
              <a:spcBef>
                <a:spcPct val="35000"/>
              </a:spcBef>
              <a:buClr>
                <a:srgbClr val="F37021"/>
              </a:buClr>
            </a:pPr>
            <a:r>
              <a:rPr lang="en-US" altLang="en-US" sz="2200" dirty="0">
                <a:solidFill>
                  <a:srgbClr val="000000"/>
                </a:solidFill>
                <a:latin typeface="Arial"/>
                <a:cs typeface="Arial"/>
              </a:rPr>
              <a:t>Jaw-thrust maneuver</a:t>
            </a:r>
          </a:p>
        </p:txBody>
      </p:sp>
      <p:sp>
        <p:nvSpPr>
          <p:cNvPr id="2" name="Title 1"/>
          <p:cNvSpPr>
            <a:spLocks noGrp="1"/>
          </p:cNvSpPr>
          <p:nvPr>
            <p:ph type="title"/>
          </p:nvPr>
        </p:nvSpPr>
        <p:spPr/>
        <p:txBody>
          <a:bodyPr/>
          <a:lstStyle/>
          <a:p>
            <a:pPr>
              <a:lnSpc>
                <a:spcPct val="90000"/>
              </a:lnSpc>
            </a:pPr>
            <a:r>
              <a:rPr lang="en-US" altLang="en-US" dirty="0"/>
              <a:t>Opening the Airway and Providing </a:t>
            </a:r>
            <a:br>
              <a:rPr lang="en-US" altLang="en-US" dirty="0"/>
            </a:br>
            <a:r>
              <a:rPr lang="en-US" altLang="en-US" dirty="0"/>
              <a:t>Artificial Ventilation </a:t>
            </a:r>
            <a:r>
              <a:rPr lang="en-US" altLang="en-US" sz="2000" b="0" dirty="0"/>
              <a:t>(1 of 7)</a:t>
            </a:r>
            <a:endParaRPr lang="en-US" sz="2000" b="0" dirty="0"/>
          </a:p>
        </p:txBody>
      </p:sp>
      <p:sp>
        <p:nvSpPr>
          <p:cNvPr id="3" name="Rectangle 2"/>
          <p:cNvSpPr/>
          <p:nvPr/>
        </p:nvSpPr>
        <p:spPr>
          <a:xfrm>
            <a:off x="682282" y="4274618"/>
            <a:ext cx="5135734" cy="2308324"/>
          </a:xfrm>
          <a:prstGeom prst="rect">
            <a:avLst/>
          </a:prstGeom>
        </p:spPr>
        <p:txBody>
          <a:bodyPr wrap="square">
            <a:spAutoFit/>
          </a:bodyPr>
          <a:lstStyle/>
          <a:p>
            <a:r>
              <a:rPr lang="en-US" b="1" dirty="0"/>
              <a:t>FIGURE 14-11 </a:t>
            </a:r>
            <a:r>
              <a:rPr lang="en-US" dirty="0"/>
              <a:t>To perform the head tilt–chin lift maneuver, place one hand on the patient’s forehead and apply firm backward pressure with your palm to tilt the head back. Next, place the tips of the index and middle fingers of your other hand under the lower jaw near the bony part of the chin. Lift the chin upward, bringing the entire lower jaw</a:t>
            </a:r>
          </a:p>
          <a:p>
            <a:r>
              <a:rPr lang="en-US" dirty="0"/>
              <a:t>with it, helping to tilt the head back.</a:t>
            </a:r>
          </a:p>
        </p:txBody>
      </p:sp>
      <p:sp>
        <p:nvSpPr>
          <p:cNvPr id="4" name="Rectangle 3"/>
          <p:cNvSpPr/>
          <p:nvPr/>
        </p:nvSpPr>
        <p:spPr>
          <a:xfrm>
            <a:off x="674278" y="6564867"/>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
        <p:nvSpPr>
          <p:cNvPr id="5" name="Rectangle 4"/>
          <p:cNvSpPr/>
          <p:nvPr/>
        </p:nvSpPr>
        <p:spPr>
          <a:xfrm>
            <a:off x="6750976" y="4322611"/>
            <a:ext cx="4926674" cy="1200329"/>
          </a:xfrm>
          <a:prstGeom prst="rect">
            <a:avLst/>
          </a:prstGeom>
        </p:spPr>
        <p:txBody>
          <a:bodyPr wrap="square">
            <a:spAutoFit/>
          </a:bodyPr>
          <a:lstStyle/>
          <a:p>
            <a:r>
              <a:rPr lang="en-US" b="1" dirty="0"/>
              <a:t>FIGURE 14-12 </a:t>
            </a:r>
            <a:r>
              <a:rPr lang="en-US" dirty="0"/>
              <a:t>To perform the jaw-thrust maneuver, maintain the head in neutral alignment and place your fingers behind the angles of the lower jaw, and move the jaw upward.</a:t>
            </a:r>
          </a:p>
        </p:txBody>
      </p:sp>
      <p:sp>
        <p:nvSpPr>
          <p:cNvPr id="6" name="Rectangle 5"/>
          <p:cNvSpPr/>
          <p:nvPr/>
        </p:nvSpPr>
        <p:spPr>
          <a:xfrm>
            <a:off x="6750976" y="5544846"/>
            <a:ext cx="304282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 Courtesy of MIEMSS.</a:t>
            </a:r>
          </a:p>
        </p:txBody>
      </p:sp>
      <p:pic>
        <p:nvPicPr>
          <p:cNvPr id="7170" name="Picture 2" descr="A gloved hand is placed on the forehead of the patient, tilting the head backward. The tips of the index and middle fingers of the other hand are placed under the lower jaw near the bony part of the chin, lifting it up. The tongue moves forward and the air passage is opened.&#10;" title="An illustration shows the head tilt-chin lift maneuver being administere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382" y="1477906"/>
            <a:ext cx="2613368" cy="276444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A photo shows a paramedic placing their fingers on each side of an unconscious patient's head.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900" y="1563841"/>
            <a:ext cx="4265612" cy="27397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nSpc>
                <a:spcPct val="90000"/>
              </a:lnSpc>
            </a:pPr>
            <a:r>
              <a:rPr lang="en-US" altLang="en-US" dirty="0"/>
              <a:t>Opening the Airway and Providing </a:t>
            </a:r>
            <a:br>
              <a:rPr lang="en-US" altLang="en-US" dirty="0"/>
            </a:br>
            <a:r>
              <a:rPr lang="en-US" altLang="en-US" dirty="0"/>
              <a:t>Artificial Ventilation </a:t>
            </a:r>
            <a:r>
              <a:rPr lang="en-US" altLang="en-US" sz="2000" b="0" dirty="0"/>
              <a:t>(2 of 7)</a:t>
            </a:r>
          </a:p>
        </p:txBody>
      </p:sp>
      <p:sp>
        <p:nvSpPr>
          <p:cNvPr id="29699" name="Content Placeholder 2"/>
          <p:cNvSpPr>
            <a:spLocks noGrp="1"/>
          </p:cNvSpPr>
          <p:nvPr>
            <p:ph type="body" idx="1"/>
          </p:nvPr>
        </p:nvSpPr>
        <p:spPr>
          <a:xfrm>
            <a:off x="914400" y="1447800"/>
            <a:ext cx="10769600" cy="4800600"/>
          </a:xfrm>
        </p:spPr>
        <p:txBody>
          <a:bodyPr rIns="228600"/>
          <a:lstStyle/>
          <a:p>
            <a:pPr>
              <a:spcBef>
                <a:spcPct val="35000"/>
              </a:spcBef>
            </a:pPr>
            <a:r>
              <a:rPr lang="en-US" altLang="en-US" dirty="0"/>
              <a:t>If the patient is adequately breathing, and there are no signs injury to the head, spine, hip, or pelvis, place the patient in the recovery position.</a:t>
            </a:r>
          </a:p>
          <a:p>
            <a:pPr lvl="1">
              <a:spcBef>
                <a:spcPct val="35000"/>
              </a:spcBef>
            </a:pPr>
            <a:r>
              <a:rPr lang="en-US" altLang="en-US" dirty="0"/>
              <a:t>Maintains clear airway</a:t>
            </a:r>
          </a:p>
          <a:p>
            <a:pPr lvl="1">
              <a:spcBef>
                <a:spcPct val="35000"/>
              </a:spcBef>
            </a:pPr>
            <a:r>
              <a:rPr lang="en-US" altLang="en-US" dirty="0"/>
              <a:t>Allows vomitus to drain from mouth</a:t>
            </a:r>
          </a:p>
          <a:p>
            <a:pPr lvl="1">
              <a:spcBef>
                <a:spcPct val="35000"/>
              </a:spcBef>
            </a:pPr>
            <a:r>
              <a:rPr lang="en-US" altLang="en-US" dirty="0"/>
              <a:t>Roll the patient as a unit.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8"/>
          <p:cNvSpPr txBox="1">
            <a:spLocks noChangeArrowheads="1"/>
          </p:cNvSpPr>
          <p:nvPr/>
        </p:nvSpPr>
        <p:spPr bwMode="auto">
          <a:xfrm>
            <a:off x="4512009" y="1489686"/>
            <a:ext cx="24270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r>
              <a:rPr lang="en-US" altLang="en-US" sz="2200" dirty="0">
                <a:solidFill>
                  <a:srgbClr val="000000"/>
                </a:solidFill>
                <a:latin typeface="Arial"/>
                <a:cs typeface="Arial"/>
              </a:rPr>
              <a:t>Recovery position</a:t>
            </a:r>
          </a:p>
        </p:txBody>
      </p:sp>
      <p:sp>
        <p:nvSpPr>
          <p:cNvPr id="2" name="Title 1"/>
          <p:cNvSpPr>
            <a:spLocks noGrp="1"/>
          </p:cNvSpPr>
          <p:nvPr>
            <p:ph type="title"/>
          </p:nvPr>
        </p:nvSpPr>
        <p:spPr/>
        <p:txBody>
          <a:bodyPr/>
          <a:lstStyle/>
          <a:p>
            <a:pPr>
              <a:lnSpc>
                <a:spcPct val="90000"/>
              </a:lnSpc>
            </a:pPr>
            <a:r>
              <a:rPr lang="en-US" altLang="en-US" dirty="0"/>
              <a:t>Opening the Airway and Providing </a:t>
            </a:r>
            <a:br>
              <a:rPr lang="en-US" altLang="en-US" dirty="0"/>
            </a:br>
            <a:r>
              <a:rPr lang="en-US" altLang="en-US" dirty="0"/>
              <a:t>Artificial Ventilation </a:t>
            </a:r>
            <a:r>
              <a:rPr lang="en-US" altLang="en-US" sz="2000" b="0" dirty="0"/>
              <a:t>(3 of 7)</a:t>
            </a:r>
            <a:endParaRPr lang="en-US" dirty="0"/>
          </a:p>
        </p:txBody>
      </p:sp>
      <p:sp>
        <p:nvSpPr>
          <p:cNvPr id="3" name="Rectangle 2"/>
          <p:cNvSpPr/>
          <p:nvPr/>
        </p:nvSpPr>
        <p:spPr>
          <a:xfrm>
            <a:off x="2601355" y="4752260"/>
            <a:ext cx="6096000" cy="1477328"/>
          </a:xfrm>
          <a:prstGeom prst="rect">
            <a:avLst/>
          </a:prstGeom>
        </p:spPr>
        <p:txBody>
          <a:bodyPr>
            <a:spAutoFit/>
          </a:bodyPr>
          <a:lstStyle/>
          <a:p>
            <a:r>
              <a:rPr lang="en-US" b="1" dirty="0"/>
              <a:t>FIGURE 14-13 </a:t>
            </a:r>
            <a:r>
              <a:rPr lang="en-US" dirty="0"/>
              <a:t>The recovery position is used to maintain</a:t>
            </a:r>
          </a:p>
          <a:p>
            <a:r>
              <a:rPr lang="en-US" dirty="0"/>
              <a:t>an open airway in an adequately breathing patient with a</a:t>
            </a:r>
          </a:p>
          <a:p>
            <a:r>
              <a:rPr lang="en-US" dirty="0"/>
              <a:t>decreased level of consciousness who has no spinal injury.</a:t>
            </a:r>
          </a:p>
          <a:p>
            <a:r>
              <a:rPr lang="en-US" dirty="0"/>
              <a:t>It allows vomitus, blood, and any other secretions to drain</a:t>
            </a:r>
          </a:p>
          <a:p>
            <a:r>
              <a:rPr lang="en-US" dirty="0"/>
              <a:t>from the mouth.</a:t>
            </a:r>
          </a:p>
        </p:txBody>
      </p:sp>
      <p:sp>
        <p:nvSpPr>
          <p:cNvPr id="4" name="Rectangle 3"/>
          <p:cNvSpPr/>
          <p:nvPr/>
        </p:nvSpPr>
        <p:spPr>
          <a:xfrm>
            <a:off x="2585120" y="6263521"/>
            <a:ext cx="304282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 Courtesy of MIEMSS.</a:t>
            </a:r>
          </a:p>
        </p:txBody>
      </p:sp>
      <p:pic>
        <p:nvPicPr>
          <p:cNvPr id="8194" name="Picture 2" descr="A photo shows an unconscious person lying on their side with the top hand under their face and the other rested by their side. One of their legs is raised.&#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4170" y="1920573"/>
            <a:ext cx="5873080" cy="28644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type="body" idx="1"/>
          </p:nvPr>
        </p:nvSpPr>
        <p:spPr>
          <a:xfrm>
            <a:off x="925830" y="1490870"/>
            <a:ext cx="8879352" cy="4699047"/>
          </a:xfrm>
        </p:spPr>
        <p:txBody>
          <a:bodyPr rIns="228600"/>
          <a:lstStyle/>
          <a:p>
            <a:pPr>
              <a:spcBef>
                <a:spcPct val="35000"/>
              </a:spcBef>
            </a:pPr>
            <a:r>
              <a:rPr lang="en-US" altLang="en-US" dirty="0"/>
              <a:t>The combination of lack of oxygen and too much carbon dioxide in the blood is lethal. </a:t>
            </a:r>
          </a:p>
          <a:p>
            <a:pPr>
              <a:spcBef>
                <a:spcPct val="35000"/>
              </a:spcBef>
            </a:pPr>
            <a:r>
              <a:rPr lang="en-US" altLang="en-US" dirty="0"/>
              <a:t>If patient is not breathing, ventilations can be given by one or two EMS providers. </a:t>
            </a:r>
          </a:p>
          <a:p>
            <a:pPr>
              <a:spcBef>
                <a:spcPct val="35000"/>
              </a:spcBef>
            </a:pPr>
            <a:r>
              <a:rPr lang="en-US" altLang="en-US" dirty="0"/>
              <a:t>Use a barrier device.</a:t>
            </a:r>
          </a:p>
        </p:txBody>
      </p:sp>
      <p:sp>
        <p:nvSpPr>
          <p:cNvPr id="2" name="Title 1"/>
          <p:cNvSpPr>
            <a:spLocks noGrp="1"/>
          </p:cNvSpPr>
          <p:nvPr>
            <p:ph type="title"/>
          </p:nvPr>
        </p:nvSpPr>
        <p:spPr/>
        <p:txBody>
          <a:bodyPr/>
          <a:lstStyle/>
          <a:p>
            <a:pPr>
              <a:lnSpc>
                <a:spcPct val="90000"/>
              </a:lnSpc>
            </a:pPr>
            <a:r>
              <a:rPr lang="en-US" altLang="en-US" dirty="0"/>
              <a:t>Opening the Airway and Providing </a:t>
            </a:r>
            <a:br>
              <a:rPr lang="en-US" altLang="en-US" dirty="0"/>
            </a:br>
            <a:r>
              <a:rPr lang="en-US" altLang="en-US" dirty="0"/>
              <a:t>Artificial Ventilation </a:t>
            </a:r>
            <a:r>
              <a:rPr lang="en-US" altLang="en-US" sz="2000" b="0" dirty="0"/>
              <a:t>(4 of 7)</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nSpc>
                <a:spcPct val="85000"/>
              </a:lnSpc>
            </a:pPr>
            <a:r>
              <a:rPr lang="en-US" altLang="en-US" dirty="0"/>
              <a:t>Introduction</a:t>
            </a:r>
          </a:p>
        </p:txBody>
      </p:sp>
      <p:sp>
        <p:nvSpPr>
          <p:cNvPr id="5123" name="Content Placeholder 2"/>
          <p:cNvSpPr>
            <a:spLocks noGrp="1"/>
          </p:cNvSpPr>
          <p:nvPr>
            <p:ph type="body" idx="1"/>
          </p:nvPr>
        </p:nvSpPr>
        <p:spPr/>
        <p:txBody>
          <a:bodyPr rIns="228600"/>
          <a:lstStyle/>
          <a:p>
            <a:pPr>
              <a:spcBef>
                <a:spcPct val="35000"/>
              </a:spcBef>
            </a:pPr>
            <a:r>
              <a:rPr lang="en-US" altLang="en-US" dirty="0"/>
              <a:t>The principles of basic life support (BLS) were introduced in 1960.</a:t>
            </a:r>
          </a:p>
          <a:p>
            <a:pPr>
              <a:spcBef>
                <a:spcPct val="35000"/>
              </a:spcBef>
            </a:pPr>
            <a:r>
              <a:rPr lang="en-US" altLang="en-US" dirty="0"/>
              <a:t>Specific techniques have been reviewed and revised regularly.</a:t>
            </a:r>
          </a:p>
          <a:p>
            <a:pPr>
              <a:spcBef>
                <a:spcPct val="35000"/>
              </a:spcBef>
            </a:pPr>
            <a:r>
              <a:rPr lang="en-US" altLang="en-US" dirty="0"/>
              <a:t>The most recent review (2020) was conducted by the International Liaison Committee on Resuscitation (ILCOR).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altLang="en-US" dirty="0"/>
              <a:t>Opening the Airway and Providing </a:t>
            </a:r>
            <a:br>
              <a:rPr lang="en-US" altLang="en-US" dirty="0"/>
            </a:br>
            <a:r>
              <a:rPr lang="en-US" altLang="en-US" dirty="0"/>
              <a:t>Artificial Ventilation </a:t>
            </a:r>
            <a:r>
              <a:rPr lang="en-US" altLang="en-US" sz="2000" b="0" dirty="0"/>
              <a:t>(5 of 7)</a:t>
            </a:r>
            <a:endParaRPr lang="en-US" dirty="0"/>
          </a:p>
        </p:txBody>
      </p:sp>
      <p:sp>
        <p:nvSpPr>
          <p:cNvPr id="3" name="Rectangle 2"/>
          <p:cNvSpPr/>
          <p:nvPr/>
        </p:nvSpPr>
        <p:spPr>
          <a:xfrm>
            <a:off x="3660537" y="5336739"/>
            <a:ext cx="4873864" cy="646331"/>
          </a:xfrm>
          <a:prstGeom prst="rect">
            <a:avLst/>
          </a:prstGeom>
        </p:spPr>
        <p:txBody>
          <a:bodyPr wrap="square">
            <a:spAutoFit/>
          </a:bodyPr>
          <a:lstStyle/>
          <a:p>
            <a:r>
              <a:rPr lang="en-US" b="1" dirty="0"/>
              <a:t>FIGURE 14-14 </a:t>
            </a:r>
            <a:r>
              <a:rPr lang="en-US" dirty="0"/>
              <a:t>When you provide ventilations, use a bag-mask device.</a:t>
            </a:r>
          </a:p>
        </p:txBody>
      </p:sp>
      <p:sp>
        <p:nvSpPr>
          <p:cNvPr id="4" name="Rectangle 3"/>
          <p:cNvSpPr/>
          <p:nvPr/>
        </p:nvSpPr>
        <p:spPr>
          <a:xfrm>
            <a:off x="3657867" y="6002120"/>
            <a:ext cx="304282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 Courtesy of MIEMSS.</a:t>
            </a:r>
          </a:p>
        </p:txBody>
      </p:sp>
      <p:pic>
        <p:nvPicPr>
          <p:cNvPr id="9218" name="Picture 2" descr="A photo shows a paramedic providing ventilation to a patient using a bag mask devic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537" y="1701105"/>
            <a:ext cx="4873864" cy="36462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type="body" idx="1"/>
          </p:nvPr>
        </p:nvSpPr>
        <p:spPr/>
        <p:txBody>
          <a:bodyPr rIns="228600"/>
          <a:lstStyle/>
          <a:p>
            <a:pPr>
              <a:spcBef>
                <a:spcPct val="35000"/>
              </a:spcBef>
            </a:pPr>
            <a:r>
              <a:rPr lang="en-US" altLang="en-US" dirty="0"/>
              <a:t>For a patient with a stoma, place a bag-mask device or pocket mask device directly over the stoma.</a:t>
            </a:r>
          </a:p>
          <a:p>
            <a:pPr>
              <a:spcBef>
                <a:spcPct val="35000"/>
              </a:spcBef>
            </a:pPr>
            <a:r>
              <a:rPr lang="en-US" altLang="en-US" dirty="0"/>
              <a:t>Artificial ventilation may result in gastric distention.</a:t>
            </a:r>
          </a:p>
          <a:p>
            <a:pPr>
              <a:spcBef>
                <a:spcPct val="35000"/>
              </a:spcBef>
            </a:pPr>
            <a:r>
              <a:rPr lang="en-US" altLang="en-US" dirty="0"/>
              <a:t>Have a suction unit available in case patient vomits. </a:t>
            </a:r>
          </a:p>
        </p:txBody>
      </p:sp>
      <p:sp>
        <p:nvSpPr>
          <p:cNvPr id="2" name="Title 1"/>
          <p:cNvSpPr>
            <a:spLocks noGrp="1"/>
          </p:cNvSpPr>
          <p:nvPr>
            <p:ph type="title"/>
          </p:nvPr>
        </p:nvSpPr>
        <p:spPr/>
        <p:txBody>
          <a:bodyPr/>
          <a:lstStyle/>
          <a:p>
            <a:pPr>
              <a:lnSpc>
                <a:spcPct val="90000"/>
              </a:lnSpc>
            </a:pPr>
            <a:r>
              <a:rPr lang="en-US" altLang="en-US" dirty="0"/>
              <a:t>Opening the Airway and Providing </a:t>
            </a:r>
            <a:br>
              <a:rPr lang="en-US" altLang="en-US" dirty="0"/>
            </a:br>
            <a:r>
              <a:rPr lang="en-US" altLang="en-US" dirty="0"/>
              <a:t>Artificial Ventilation </a:t>
            </a:r>
            <a:r>
              <a:rPr lang="en-US" altLang="en-US" sz="2000" b="0" dirty="0"/>
              <a:t>(6 of 7)</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altLang="en-US" dirty="0"/>
              <a:t>Opening the Airway and Providing </a:t>
            </a:r>
            <a:br>
              <a:rPr lang="en-US" altLang="en-US" dirty="0"/>
            </a:br>
            <a:r>
              <a:rPr lang="en-US" altLang="en-US" dirty="0"/>
              <a:t>Artificial Ventilation </a:t>
            </a:r>
            <a:r>
              <a:rPr lang="en-US" altLang="en-US" sz="2000" b="0" dirty="0"/>
              <a:t>(7 of 7)</a:t>
            </a:r>
            <a:endParaRPr lang="en-US" dirty="0"/>
          </a:p>
        </p:txBody>
      </p:sp>
      <p:sp>
        <p:nvSpPr>
          <p:cNvPr id="3" name="Rectangle 2"/>
          <p:cNvSpPr/>
          <p:nvPr/>
        </p:nvSpPr>
        <p:spPr>
          <a:xfrm>
            <a:off x="6198177" y="5562951"/>
            <a:ext cx="5124450" cy="923330"/>
          </a:xfrm>
          <a:prstGeom prst="rect">
            <a:avLst/>
          </a:prstGeom>
        </p:spPr>
        <p:txBody>
          <a:bodyPr wrap="square">
            <a:spAutoFit/>
          </a:bodyPr>
          <a:lstStyle/>
          <a:p>
            <a:r>
              <a:rPr lang="en-US" b="1" dirty="0"/>
              <a:t>FIGURE 14-15 A. </a:t>
            </a:r>
            <a:r>
              <a:rPr lang="en-US" dirty="0"/>
              <a:t>This stoma connects the trachea directly to the skin. </a:t>
            </a:r>
            <a:r>
              <a:rPr lang="en-US" b="1" dirty="0"/>
              <a:t>B. </a:t>
            </a:r>
            <a:r>
              <a:rPr lang="en-US" dirty="0"/>
              <a:t>Use a bag-mask device to ventilate a patient with a stoma.</a:t>
            </a:r>
          </a:p>
        </p:txBody>
      </p:sp>
      <p:sp>
        <p:nvSpPr>
          <p:cNvPr id="4" name="Rectangle 3"/>
          <p:cNvSpPr/>
          <p:nvPr/>
        </p:nvSpPr>
        <p:spPr>
          <a:xfrm>
            <a:off x="6204807" y="6490746"/>
            <a:ext cx="3377848" cy="246221"/>
          </a:xfrm>
          <a:prstGeom prst="rect">
            <a:avLst/>
          </a:prstGeom>
        </p:spPr>
        <p:txBody>
          <a:bodyPr wrap="none">
            <a:spAutoFit/>
          </a:bodyPr>
          <a:lstStyle/>
          <a:p>
            <a:r>
              <a:rPr lang="en-US" sz="1000" b="1" dirty="0">
                <a:latin typeface="Arial" panose="020B0604020202020204" pitchFamily="34" charset="0"/>
                <a:cs typeface="Arial" panose="020B0604020202020204" pitchFamily="34" charset="0"/>
              </a:rPr>
              <a:t>A, B: </a:t>
            </a:r>
            <a:r>
              <a:rPr lang="en-US" sz="1000" dirty="0">
                <a:latin typeface="Arial" panose="020B0604020202020204" pitchFamily="34" charset="0"/>
                <a:cs typeface="Arial" panose="020B0604020202020204" pitchFamily="34" charset="0"/>
              </a:rPr>
              <a:t>© Jones &amp; Bartlett Learning. Courtesy of MIEMSS.</a:t>
            </a:r>
          </a:p>
        </p:txBody>
      </p:sp>
      <p:pic>
        <p:nvPicPr>
          <p:cNvPr id="10242" name="Picture 2" descr="A: Photo A shows a paramedic approaching a small hole on a patient's tracheal region. B: Photo B shows the paramedic using a bag mask device to provide ventilation to the patient through the hol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3120" y="1283390"/>
            <a:ext cx="3882880" cy="54535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nSpc>
                <a:spcPct val="85000"/>
              </a:lnSpc>
            </a:pPr>
            <a:r>
              <a:rPr lang="en-US" altLang="en-US"/>
              <a:t>One-Rescuer Adult CPR</a:t>
            </a:r>
          </a:p>
        </p:txBody>
      </p:sp>
      <p:sp>
        <p:nvSpPr>
          <p:cNvPr id="35843" name="Content Placeholder 2"/>
          <p:cNvSpPr>
            <a:spLocks noGrp="1"/>
          </p:cNvSpPr>
          <p:nvPr>
            <p:ph type="body" idx="1"/>
          </p:nvPr>
        </p:nvSpPr>
        <p:spPr/>
        <p:txBody>
          <a:bodyPr rIns="228600"/>
          <a:lstStyle/>
          <a:p>
            <a:pPr>
              <a:spcBef>
                <a:spcPct val="35000"/>
              </a:spcBef>
            </a:pPr>
            <a:r>
              <a:rPr lang="en-US" altLang="en-US"/>
              <a:t>Single rescuer gives both chest compressions and artificial ventilations.</a:t>
            </a:r>
          </a:p>
          <a:p>
            <a:pPr>
              <a:spcBef>
                <a:spcPct val="35000"/>
              </a:spcBef>
            </a:pPr>
            <a:r>
              <a:rPr lang="en-US" altLang="en-US"/>
              <a:t>Ratio of compressions to ventilations is 30:2.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pPr>
            <a:r>
              <a:rPr lang="en-US" altLang="en-US"/>
              <a:t>Two-Rescuer Adult CPR </a:t>
            </a:r>
            <a:endParaRPr lang="en-US" altLang="en-US" sz="2800" b="0"/>
          </a:p>
        </p:txBody>
      </p:sp>
      <p:sp>
        <p:nvSpPr>
          <p:cNvPr id="36867" name="Content Placeholder 2"/>
          <p:cNvSpPr>
            <a:spLocks noGrp="1"/>
          </p:cNvSpPr>
          <p:nvPr>
            <p:ph type="body" idx="1"/>
          </p:nvPr>
        </p:nvSpPr>
        <p:spPr/>
        <p:txBody>
          <a:bodyPr rIns="228600"/>
          <a:lstStyle/>
          <a:p>
            <a:pPr>
              <a:spcBef>
                <a:spcPct val="35000"/>
              </a:spcBef>
            </a:pPr>
            <a:r>
              <a:rPr lang="en-US" altLang="en-US" dirty="0"/>
              <a:t>Always preferable to one</a:t>
            </a:r>
            <a:r>
              <a:rPr lang="en-US" altLang="en-US" dirty="0">
                <a:solidFill>
                  <a:srgbClr val="3366FF"/>
                </a:solidFill>
              </a:rPr>
              <a:t>-</a:t>
            </a:r>
            <a:r>
              <a:rPr lang="en-US" altLang="en-US" dirty="0"/>
              <a:t>rescuer CPR</a:t>
            </a:r>
          </a:p>
          <a:p>
            <a:pPr lvl="1">
              <a:spcBef>
                <a:spcPct val="35000"/>
              </a:spcBef>
            </a:pPr>
            <a:r>
              <a:rPr lang="en-US" altLang="en-US" dirty="0"/>
              <a:t>Less tiring</a:t>
            </a:r>
          </a:p>
          <a:p>
            <a:pPr lvl="1">
              <a:spcBef>
                <a:spcPct val="35000"/>
              </a:spcBef>
            </a:pPr>
            <a:r>
              <a:rPr lang="en-US" altLang="en-US" dirty="0"/>
              <a:t>Facilitates effective chest compressions</a:t>
            </a:r>
          </a:p>
          <a:p>
            <a:pPr>
              <a:spcBef>
                <a:spcPct val="35000"/>
              </a:spcBef>
            </a:pPr>
            <a:r>
              <a:rPr lang="en-US" altLang="en-US" dirty="0"/>
              <a:t>Switching rescuers during CPR is critical to maintain high-quality compressions.</a:t>
            </a:r>
          </a:p>
          <a:p>
            <a:pPr lvl="1">
              <a:spcBef>
                <a:spcPct val="35000"/>
              </a:spcBef>
            </a:pPr>
            <a:r>
              <a:rPr lang="en-US" altLang="en-US" dirty="0"/>
              <a:t>Recommended to switch positions every 2 minutes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nSpc>
                <a:spcPct val="85000"/>
              </a:lnSpc>
            </a:pPr>
            <a:r>
              <a:rPr lang="en-US" altLang="en-US" dirty="0"/>
              <a:t>Devices and Techniques to Assist Circulation </a:t>
            </a:r>
            <a:r>
              <a:rPr lang="en-US" altLang="en-US" sz="2000" b="0" dirty="0"/>
              <a:t>(1 of 4)</a:t>
            </a:r>
          </a:p>
        </p:txBody>
      </p:sp>
      <p:sp>
        <p:nvSpPr>
          <p:cNvPr id="37891" name="Content Placeholder 2"/>
          <p:cNvSpPr>
            <a:spLocks noGrp="1"/>
          </p:cNvSpPr>
          <p:nvPr>
            <p:ph type="body" idx="1"/>
          </p:nvPr>
        </p:nvSpPr>
        <p:spPr/>
        <p:txBody>
          <a:bodyPr rIns="228600"/>
          <a:lstStyle/>
          <a:p>
            <a:pPr>
              <a:spcBef>
                <a:spcPct val="35000"/>
              </a:spcBef>
            </a:pPr>
            <a:r>
              <a:rPr lang="en-US" altLang="en-US" dirty="0"/>
              <a:t>Active compression-decompression CPR</a:t>
            </a:r>
          </a:p>
          <a:p>
            <a:pPr lvl="1">
              <a:spcBef>
                <a:spcPct val="35000"/>
              </a:spcBef>
            </a:pPr>
            <a:r>
              <a:rPr lang="en-US" altLang="en-US" dirty="0"/>
              <a:t>Involves compressing the chest and then actively pulling it back up to its neutral position</a:t>
            </a:r>
          </a:p>
          <a:p>
            <a:pPr>
              <a:spcBef>
                <a:spcPct val="35000"/>
              </a:spcBef>
            </a:pPr>
            <a:r>
              <a:rPr lang="en-US" altLang="en-US" dirty="0"/>
              <a:t>Impedance threshold device (ITD) </a:t>
            </a:r>
          </a:p>
          <a:p>
            <a:pPr lvl="1">
              <a:spcBef>
                <a:spcPct val="35000"/>
              </a:spcBef>
            </a:pPr>
            <a:r>
              <a:rPr lang="en-US" altLang="en-US" dirty="0"/>
              <a:t>Limits air entering lungs during recoil phase between chest compressions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nSpc>
                <a:spcPct val="85000"/>
              </a:lnSpc>
            </a:pPr>
            <a:r>
              <a:rPr lang="en-US" altLang="en-US" dirty="0"/>
              <a:t>Devices and Techniques to Assist Circulation </a:t>
            </a:r>
            <a:r>
              <a:rPr lang="en-US" altLang="en-US" sz="2000" b="0" dirty="0"/>
              <a:t>(2 of 4)</a:t>
            </a:r>
          </a:p>
        </p:txBody>
      </p:sp>
      <p:sp>
        <p:nvSpPr>
          <p:cNvPr id="2" name="Rectangle 1"/>
          <p:cNvSpPr/>
          <p:nvPr/>
        </p:nvSpPr>
        <p:spPr>
          <a:xfrm>
            <a:off x="798560" y="5768975"/>
            <a:ext cx="3925840" cy="646331"/>
          </a:xfrm>
          <a:prstGeom prst="rect">
            <a:avLst/>
          </a:prstGeom>
        </p:spPr>
        <p:txBody>
          <a:bodyPr wrap="square">
            <a:spAutoFit/>
          </a:bodyPr>
          <a:lstStyle/>
          <a:p>
            <a:r>
              <a:rPr lang="en-US" b="1" dirty="0"/>
              <a:t>FIGURE 14-17 </a:t>
            </a:r>
            <a:r>
              <a:rPr lang="en-US" dirty="0"/>
              <a:t>An active compression-decompression CPR device.</a:t>
            </a:r>
          </a:p>
        </p:txBody>
      </p:sp>
      <p:sp>
        <p:nvSpPr>
          <p:cNvPr id="3" name="Rectangle 2"/>
          <p:cNvSpPr/>
          <p:nvPr/>
        </p:nvSpPr>
        <p:spPr>
          <a:xfrm>
            <a:off x="800148" y="6410920"/>
            <a:ext cx="2605200"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Provided with permission by ZOLL Medical</a:t>
            </a:r>
          </a:p>
        </p:txBody>
      </p:sp>
      <p:sp>
        <p:nvSpPr>
          <p:cNvPr id="4" name="Rectangle 3"/>
          <p:cNvSpPr/>
          <p:nvPr/>
        </p:nvSpPr>
        <p:spPr>
          <a:xfrm>
            <a:off x="6099954" y="5784165"/>
            <a:ext cx="4497385" cy="369332"/>
          </a:xfrm>
          <a:prstGeom prst="rect">
            <a:avLst/>
          </a:prstGeom>
        </p:spPr>
        <p:txBody>
          <a:bodyPr wrap="none">
            <a:spAutoFit/>
          </a:bodyPr>
          <a:lstStyle/>
          <a:p>
            <a:r>
              <a:rPr lang="en-US" b="1" dirty="0"/>
              <a:t>FIGURE 14-18 </a:t>
            </a:r>
            <a:r>
              <a:rPr lang="en-US" dirty="0"/>
              <a:t>An impedance threshold device</a:t>
            </a:r>
          </a:p>
        </p:txBody>
      </p:sp>
      <p:sp>
        <p:nvSpPr>
          <p:cNvPr id="5" name="Rectangle 4"/>
          <p:cNvSpPr/>
          <p:nvPr/>
        </p:nvSpPr>
        <p:spPr>
          <a:xfrm>
            <a:off x="6119004" y="6138386"/>
            <a:ext cx="2887329"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Courtesy of Advanced Circulatory Systems, Inc.</a:t>
            </a:r>
          </a:p>
        </p:txBody>
      </p:sp>
      <p:pic>
        <p:nvPicPr>
          <p:cNvPr id="11266" name="Picture 2" descr="A photo shows a paramedic providing ventilation to a patient using a bag mask device, while another paramedic is pressing a C P R device onto a patient's ches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98" y="1477963"/>
            <a:ext cx="2951162" cy="4291012"/>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A photo shows an impedance threshold device.&#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0580" y="1346295"/>
            <a:ext cx="3465870" cy="44226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nSpc>
                <a:spcPct val="85000"/>
              </a:lnSpc>
            </a:pPr>
            <a:r>
              <a:rPr lang="en-US" altLang="en-US" dirty="0"/>
              <a:t>Devices and Techniques to Assist Circulation </a:t>
            </a:r>
            <a:r>
              <a:rPr lang="en-US" altLang="en-US" sz="2000" b="0" dirty="0"/>
              <a:t>(3 of 4)</a:t>
            </a:r>
          </a:p>
        </p:txBody>
      </p:sp>
      <p:sp>
        <p:nvSpPr>
          <p:cNvPr id="39939" name="Content Placeholder 2"/>
          <p:cNvSpPr>
            <a:spLocks noGrp="1"/>
          </p:cNvSpPr>
          <p:nvPr>
            <p:ph type="body" idx="1"/>
          </p:nvPr>
        </p:nvSpPr>
        <p:spPr/>
        <p:txBody>
          <a:bodyPr rIns="228600"/>
          <a:lstStyle/>
          <a:p>
            <a:pPr>
              <a:spcBef>
                <a:spcPct val="35000"/>
              </a:spcBef>
            </a:pPr>
            <a:r>
              <a:rPr lang="en-US" altLang="en-US" dirty="0"/>
              <a:t>Mechanical piston device</a:t>
            </a:r>
          </a:p>
          <a:p>
            <a:pPr lvl="1"/>
            <a:r>
              <a:rPr lang="en-US" altLang="en-US" dirty="0"/>
              <a:t>Allows rescuer to configure the depth and rate of compression</a:t>
            </a:r>
          </a:p>
          <a:p>
            <a:pPr>
              <a:spcBef>
                <a:spcPct val="35000"/>
              </a:spcBef>
            </a:pPr>
            <a:r>
              <a:rPr lang="en-US" altLang="en-US" dirty="0"/>
              <a:t>Load-distributing band CPR or vest CPR</a:t>
            </a:r>
          </a:p>
          <a:p>
            <a:pPr lvl="1">
              <a:spcBef>
                <a:spcPct val="35000"/>
              </a:spcBef>
            </a:pPr>
            <a:r>
              <a:rPr lang="en-US" altLang="en-US" dirty="0"/>
              <a:t>A circumferential chest compression device composed of constricting band and backboard</a:t>
            </a:r>
          </a:p>
          <a:p>
            <a:pPr>
              <a:spcBef>
                <a:spcPct val="35000"/>
              </a:spcBef>
            </a:pPr>
            <a:r>
              <a:rPr lang="en-US" altLang="en-US" dirty="0"/>
              <a:t>Manual chest compressions remain the standard of care.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nSpc>
                <a:spcPct val="85000"/>
              </a:lnSpc>
            </a:pPr>
            <a:r>
              <a:rPr lang="en-US" altLang="en-US" dirty="0"/>
              <a:t>Devices and Techniques to Assist Circulation </a:t>
            </a:r>
            <a:r>
              <a:rPr lang="en-US" altLang="en-US" sz="2000" b="0" dirty="0"/>
              <a:t>(4 of 4)</a:t>
            </a:r>
          </a:p>
        </p:txBody>
      </p:sp>
      <p:sp>
        <p:nvSpPr>
          <p:cNvPr id="2" name="Rectangle 1"/>
          <p:cNvSpPr/>
          <p:nvPr/>
        </p:nvSpPr>
        <p:spPr>
          <a:xfrm>
            <a:off x="4344988" y="5361658"/>
            <a:ext cx="3862596" cy="369332"/>
          </a:xfrm>
          <a:prstGeom prst="rect">
            <a:avLst/>
          </a:prstGeom>
        </p:spPr>
        <p:txBody>
          <a:bodyPr wrap="none">
            <a:spAutoFit/>
          </a:bodyPr>
          <a:lstStyle/>
          <a:p>
            <a:r>
              <a:rPr lang="en-US" b="1" dirty="0"/>
              <a:t>FIGURE 14-20 </a:t>
            </a:r>
            <a:r>
              <a:rPr lang="en-US" dirty="0"/>
              <a:t>A load-distributing band.</a:t>
            </a:r>
          </a:p>
        </p:txBody>
      </p:sp>
      <p:sp>
        <p:nvSpPr>
          <p:cNvPr id="3" name="Rectangle 2"/>
          <p:cNvSpPr/>
          <p:nvPr/>
        </p:nvSpPr>
        <p:spPr>
          <a:xfrm>
            <a:off x="4344988" y="5769090"/>
            <a:ext cx="2640466"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Provided with permission by ZOLL Medical.</a:t>
            </a:r>
          </a:p>
        </p:txBody>
      </p:sp>
      <p:pic>
        <p:nvPicPr>
          <p:cNvPr id="12290" name="Picture 2" descr="A photo shows a load distributing band.&#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4642" y="1425978"/>
            <a:ext cx="3427412" cy="38917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Infant and Child CPR </a:t>
            </a:r>
            <a:r>
              <a:rPr lang="en-US" altLang="en-US" sz="2000" b="0" dirty="0"/>
              <a:t>(1 of 5)</a:t>
            </a:r>
            <a:endParaRPr lang="en-US" dirty="0"/>
          </a:p>
        </p:txBody>
      </p:sp>
      <p:sp>
        <p:nvSpPr>
          <p:cNvPr id="41987" name="Content Placeholder 2"/>
          <p:cNvSpPr>
            <a:spLocks noGrp="1"/>
          </p:cNvSpPr>
          <p:nvPr>
            <p:ph type="body" idx="4294967295"/>
          </p:nvPr>
        </p:nvSpPr>
        <p:spPr>
          <a:xfrm>
            <a:off x="911225" y="1477963"/>
            <a:ext cx="10287000" cy="4699000"/>
          </a:xfrm>
        </p:spPr>
        <p:txBody>
          <a:bodyPr rIns="228600"/>
          <a:lstStyle/>
          <a:p>
            <a:pPr>
              <a:spcBef>
                <a:spcPct val="35000"/>
              </a:spcBef>
            </a:pPr>
            <a:r>
              <a:rPr lang="en-US" altLang="en-US" dirty="0"/>
              <a:t>Cardiac arrest in infants and children follows respiratory arrest.</a:t>
            </a:r>
          </a:p>
          <a:p>
            <a:pPr lvl="1">
              <a:spcBef>
                <a:spcPct val="35000"/>
              </a:spcBef>
            </a:pPr>
            <a:r>
              <a:rPr lang="en-US" altLang="en-US" dirty="0"/>
              <a:t>Airway and breathing are the focus of pediatric BLS.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nSpc>
                <a:spcPct val="85000"/>
              </a:lnSpc>
            </a:pPr>
            <a:r>
              <a:rPr lang="en-US" altLang="en-US" dirty="0"/>
              <a:t>Elements of BLS </a:t>
            </a:r>
            <a:r>
              <a:rPr lang="en-US" altLang="en-US" sz="2000" b="0" dirty="0"/>
              <a:t>(1 of 8)</a:t>
            </a:r>
          </a:p>
        </p:txBody>
      </p:sp>
      <p:sp>
        <p:nvSpPr>
          <p:cNvPr id="6147" name="Content Placeholder 2"/>
          <p:cNvSpPr>
            <a:spLocks noGrp="1"/>
          </p:cNvSpPr>
          <p:nvPr>
            <p:ph type="body" idx="1"/>
          </p:nvPr>
        </p:nvSpPr>
        <p:spPr/>
        <p:txBody>
          <a:bodyPr rIns="228600"/>
          <a:lstStyle/>
          <a:p>
            <a:pPr>
              <a:spcBef>
                <a:spcPct val="35000"/>
              </a:spcBef>
            </a:pPr>
            <a:r>
              <a:rPr lang="en-US" altLang="en-US" dirty="0"/>
              <a:t>Noninvasive emergency life-saving care</a:t>
            </a:r>
          </a:p>
          <a:p>
            <a:pPr>
              <a:spcBef>
                <a:spcPct val="35000"/>
              </a:spcBef>
            </a:pPr>
            <a:r>
              <a:rPr lang="en-US" altLang="en-US" dirty="0"/>
              <a:t>Used to treat medical conditions including:</a:t>
            </a:r>
          </a:p>
          <a:p>
            <a:pPr lvl="1">
              <a:spcBef>
                <a:spcPct val="35000"/>
              </a:spcBef>
            </a:pPr>
            <a:r>
              <a:rPr lang="en-US" altLang="en-US" dirty="0"/>
              <a:t>Airway obstruction</a:t>
            </a:r>
          </a:p>
          <a:p>
            <a:pPr lvl="1">
              <a:spcBef>
                <a:spcPct val="35000"/>
              </a:spcBef>
            </a:pPr>
            <a:r>
              <a:rPr lang="en-US" altLang="en-US" dirty="0"/>
              <a:t>Respiratory arrest</a:t>
            </a:r>
          </a:p>
          <a:p>
            <a:pPr lvl="1">
              <a:spcBef>
                <a:spcPct val="35000"/>
              </a:spcBef>
            </a:pPr>
            <a:r>
              <a:rPr lang="en-US" altLang="en-US" dirty="0"/>
              <a:t>Cardiac arrest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Infant and Child CPR </a:t>
            </a:r>
            <a:r>
              <a:rPr lang="en-US" altLang="en-US" sz="2000" b="0" dirty="0"/>
              <a:t>(2 of 5)</a:t>
            </a:r>
            <a:endParaRPr lang="en-US" dirty="0"/>
          </a:p>
        </p:txBody>
      </p:sp>
      <p:sp>
        <p:nvSpPr>
          <p:cNvPr id="43011" name="Content Placeholder 2"/>
          <p:cNvSpPr>
            <a:spLocks noGrp="1"/>
          </p:cNvSpPr>
          <p:nvPr>
            <p:ph idx="1"/>
          </p:nvPr>
        </p:nvSpPr>
        <p:spPr/>
        <p:txBody>
          <a:bodyPr rIns="228600"/>
          <a:lstStyle/>
          <a:p>
            <a:pPr>
              <a:spcBef>
                <a:spcPct val="35000"/>
              </a:spcBef>
            </a:pPr>
            <a:r>
              <a:rPr lang="en-US" altLang="en-US"/>
              <a:t>Causes of child respiratory problems:</a:t>
            </a:r>
          </a:p>
          <a:p>
            <a:pPr lvl="1">
              <a:spcBef>
                <a:spcPct val="35000"/>
              </a:spcBef>
            </a:pPr>
            <a:r>
              <a:rPr lang="en-US" altLang="en-US"/>
              <a:t>Injury</a:t>
            </a:r>
          </a:p>
          <a:p>
            <a:pPr lvl="1">
              <a:spcBef>
                <a:spcPct val="35000"/>
              </a:spcBef>
            </a:pPr>
            <a:r>
              <a:rPr lang="en-US" altLang="en-US"/>
              <a:t>Infections</a:t>
            </a:r>
          </a:p>
          <a:p>
            <a:pPr lvl="1">
              <a:spcBef>
                <a:spcPct val="35000"/>
              </a:spcBef>
            </a:pPr>
            <a:r>
              <a:rPr lang="en-US" altLang="en-US"/>
              <a:t>Foreign body</a:t>
            </a:r>
          </a:p>
          <a:p>
            <a:pPr lvl="1">
              <a:spcBef>
                <a:spcPct val="35000"/>
              </a:spcBef>
            </a:pPr>
            <a:r>
              <a:rPr lang="en-US" altLang="en-US"/>
              <a:t>Submersion</a:t>
            </a:r>
          </a:p>
          <a:p>
            <a:pPr lvl="1">
              <a:spcBef>
                <a:spcPct val="35000"/>
              </a:spcBef>
            </a:pPr>
            <a:r>
              <a:rPr lang="en-US" altLang="en-US"/>
              <a:t>Electrocution</a:t>
            </a:r>
          </a:p>
          <a:p>
            <a:pPr lvl="1">
              <a:spcBef>
                <a:spcPct val="35000"/>
              </a:spcBef>
            </a:pPr>
            <a:r>
              <a:rPr lang="en-US" altLang="en-US"/>
              <a:t>Poisoning/overdose</a:t>
            </a:r>
          </a:p>
          <a:p>
            <a:pPr lvl="1">
              <a:spcBef>
                <a:spcPct val="35000"/>
              </a:spcBef>
            </a:pPr>
            <a:r>
              <a:rPr lang="en-US" altLang="en-US"/>
              <a:t>SIDS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Infant and Child CPR </a:t>
            </a:r>
            <a:r>
              <a:rPr lang="en-US" altLang="en-US" sz="2000" b="0" dirty="0"/>
              <a:t>(3 of 5)</a:t>
            </a:r>
            <a:endParaRPr lang="en-US" dirty="0"/>
          </a:p>
        </p:txBody>
      </p:sp>
      <p:sp>
        <p:nvSpPr>
          <p:cNvPr id="44035" name="Content Placeholder 2"/>
          <p:cNvSpPr>
            <a:spLocks noGrp="1"/>
          </p:cNvSpPr>
          <p:nvPr>
            <p:ph idx="1"/>
          </p:nvPr>
        </p:nvSpPr>
        <p:spPr/>
        <p:txBody>
          <a:bodyPr rIns="228600"/>
          <a:lstStyle/>
          <a:p>
            <a:pPr>
              <a:spcBef>
                <a:spcPct val="35000"/>
              </a:spcBef>
            </a:pPr>
            <a:r>
              <a:rPr lang="en-US" altLang="en-US" dirty="0"/>
              <a:t>Determine unresponsiveness.</a:t>
            </a:r>
          </a:p>
          <a:p>
            <a:pPr lvl="1">
              <a:spcBef>
                <a:spcPct val="35000"/>
              </a:spcBef>
            </a:pPr>
            <a:r>
              <a:rPr lang="en-US" altLang="en-US" dirty="0"/>
              <a:t>Gently tap on the shoulder and speak loudly. </a:t>
            </a:r>
          </a:p>
          <a:p>
            <a:pPr>
              <a:spcBef>
                <a:spcPct val="35000"/>
              </a:spcBef>
            </a:pPr>
            <a:r>
              <a:rPr lang="en-US" altLang="en-US" dirty="0"/>
              <a:t>Check for breathing and a pulse.</a:t>
            </a:r>
          </a:p>
          <a:p>
            <a:pPr lvl="1">
              <a:spcBef>
                <a:spcPct val="35000"/>
              </a:spcBef>
            </a:pPr>
            <a:r>
              <a:rPr lang="en-US" altLang="en-US" dirty="0"/>
              <a:t>Assessment occurs simultaneously.</a:t>
            </a:r>
          </a:p>
          <a:p>
            <a:pPr lvl="1">
              <a:spcBef>
                <a:spcPct val="35000"/>
              </a:spcBef>
            </a:pPr>
            <a:r>
              <a:rPr lang="en-US" altLang="en-US" dirty="0"/>
              <a:t>Should take no longer than 10 seconds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Infant and Child CPR </a:t>
            </a:r>
            <a:r>
              <a:rPr lang="en-US" altLang="en-US" sz="2000" b="0" dirty="0"/>
              <a:t>(4 of 5)</a:t>
            </a:r>
            <a:endParaRPr lang="en-US" dirty="0"/>
          </a:p>
        </p:txBody>
      </p:sp>
      <p:sp>
        <p:nvSpPr>
          <p:cNvPr id="45059" name="Content Placeholder 2"/>
          <p:cNvSpPr>
            <a:spLocks noGrp="1"/>
          </p:cNvSpPr>
          <p:nvPr>
            <p:ph idx="1"/>
          </p:nvPr>
        </p:nvSpPr>
        <p:spPr/>
        <p:txBody>
          <a:bodyPr/>
          <a:lstStyle/>
          <a:p>
            <a:r>
              <a:rPr lang="en-US" altLang="en-US"/>
              <a:t>Foreign body obstruction in children is common.</a:t>
            </a:r>
          </a:p>
          <a:p>
            <a:pPr lvl="1"/>
            <a:r>
              <a:rPr lang="en-US" altLang="en-US"/>
              <a:t>Place an unresponsive, breathing child in the recovery position.</a:t>
            </a:r>
          </a:p>
          <a:p>
            <a:r>
              <a:rPr lang="en-US" altLang="en-US"/>
              <a:t>The techniques for opening the airway are modified for pediatric patients. </a:t>
            </a:r>
          </a:p>
          <a:p>
            <a:r>
              <a:rPr lang="en-US" altLang="en-US"/>
              <a:t>Place a wedge under the upper chest and shoulders when supine. </a:t>
            </a:r>
          </a:p>
          <a:p>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dirty="0"/>
              <a:t>Infant and Child CPR </a:t>
            </a:r>
            <a:r>
              <a:rPr lang="en-US" altLang="en-US" sz="2000" b="0" dirty="0"/>
              <a:t>(5 of 5)</a:t>
            </a:r>
            <a:endParaRPr lang="en-US" altLang="en-US" sz="2000" dirty="0"/>
          </a:p>
        </p:txBody>
      </p:sp>
      <p:sp>
        <p:nvSpPr>
          <p:cNvPr id="3" name="Content Placeholder 2"/>
          <p:cNvSpPr>
            <a:spLocks noGrp="1"/>
          </p:cNvSpPr>
          <p:nvPr>
            <p:ph idx="1"/>
          </p:nvPr>
        </p:nvSpPr>
        <p:spPr>
          <a:xfrm>
            <a:off x="1016000" y="1447800"/>
            <a:ext cx="10261600" cy="4800600"/>
          </a:xfrm>
        </p:spPr>
        <p:txBody>
          <a:bodyPr/>
          <a:lstStyle/>
          <a:p>
            <a:pPr>
              <a:defRPr/>
            </a:pPr>
            <a:r>
              <a:rPr lang="en-US" dirty="0"/>
              <a:t>Provide rescue breathing. </a:t>
            </a:r>
          </a:p>
          <a:p>
            <a:pPr>
              <a:defRPr/>
            </a:pPr>
            <a:r>
              <a:rPr lang="en-US" dirty="0"/>
              <a:t>Not breathing and has a pulse: </a:t>
            </a:r>
          </a:p>
          <a:p>
            <a:pPr lvl="1">
              <a:defRPr/>
            </a:pPr>
            <a:r>
              <a:rPr lang="en-US" dirty="0"/>
              <a:t>1 breath every 2 to 3 seconds </a:t>
            </a:r>
          </a:p>
          <a:p>
            <a:pPr>
              <a:defRPr/>
            </a:pPr>
            <a:r>
              <a:rPr lang="en-US" dirty="0"/>
              <a:t>Not breathing and no pulse:</a:t>
            </a:r>
          </a:p>
          <a:p>
            <a:pPr lvl="1">
              <a:defRPr/>
            </a:pPr>
            <a:r>
              <a:rPr lang="en-US" dirty="0"/>
              <a:t>2 breaths after every 30 compressions </a:t>
            </a:r>
          </a:p>
          <a:p>
            <a:pPr marL="0" indent="0">
              <a:buFontTx/>
              <a:buNone/>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pPr>
            <a:r>
              <a:rPr lang="en-US" altLang="en-US" dirty="0"/>
              <a:t>Interrupting CPR </a:t>
            </a:r>
            <a:r>
              <a:rPr lang="en-US" altLang="en-US" sz="2000" b="0" dirty="0"/>
              <a:t>(1 of 2)</a:t>
            </a:r>
          </a:p>
        </p:txBody>
      </p:sp>
      <p:sp>
        <p:nvSpPr>
          <p:cNvPr id="47107" name="Content Placeholder 2"/>
          <p:cNvSpPr>
            <a:spLocks noGrp="1"/>
          </p:cNvSpPr>
          <p:nvPr>
            <p:ph type="body" idx="1"/>
          </p:nvPr>
        </p:nvSpPr>
        <p:spPr/>
        <p:txBody>
          <a:bodyPr rIns="228600"/>
          <a:lstStyle/>
          <a:p>
            <a:pPr>
              <a:spcBef>
                <a:spcPct val="35000"/>
              </a:spcBef>
            </a:pPr>
            <a:r>
              <a:rPr lang="en-US" altLang="en-US" dirty="0"/>
              <a:t>CPR is a crucial, life-saving procedure.</a:t>
            </a:r>
          </a:p>
          <a:p>
            <a:pPr>
              <a:spcBef>
                <a:spcPct val="35000"/>
              </a:spcBef>
            </a:pPr>
            <a:r>
              <a:rPr lang="en-US" altLang="en-US" dirty="0"/>
              <a:t>If no ALS available at scene:</a:t>
            </a:r>
          </a:p>
          <a:p>
            <a:pPr lvl="1">
              <a:spcBef>
                <a:spcPct val="35000"/>
              </a:spcBef>
            </a:pPr>
            <a:r>
              <a:rPr lang="en-US" altLang="en-US" dirty="0"/>
              <a:t>Provide transport per local protocols.</a:t>
            </a:r>
          </a:p>
          <a:p>
            <a:pPr lvl="1">
              <a:spcBef>
                <a:spcPct val="35000"/>
              </a:spcBef>
            </a:pPr>
            <a:r>
              <a:rPr lang="en-US" altLang="en-US" dirty="0"/>
              <a:t>Consider requesting ALS rendezvous </a:t>
            </a:r>
            <a:r>
              <a:rPr lang="en-US" altLang="en-US" dirty="0" err="1"/>
              <a:t>en</a:t>
            </a:r>
            <a:r>
              <a:rPr lang="en-US" altLang="en-US" dirty="0"/>
              <a:t> route to hospital.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lnSpc>
                <a:spcPct val="85000"/>
              </a:lnSpc>
            </a:pPr>
            <a:r>
              <a:rPr lang="en-US" altLang="en-US" dirty="0"/>
              <a:t>Interrupting CPR </a:t>
            </a:r>
            <a:r>
              <a:rPr lang="en-US" altLang="en-US" sz="2000" b="0" dirty="0"/>
              <a:t>(2 of 2)</a:t>
            </a:r>
          </a:p>
        </p:txBody>
      </p:sp>
      <p:sp>
        <p:nvSpPr>
          <p:cNvPr id="48131" name="Content Placeholder 2"/>
          <p:cNvSpPr>
            <a:spLocks noGrp="1"/>
          </p:cNvSpPr>
          <p:nvPr>
            <p:ph type="body" idx="1"/>
          </p:nvPr>
        </p:nvSpPr>
        <p:spPr/>
        <p:txBody>
          <a:bodyPr rIns="228600"/>
          <a:lstStyle/>
          <a:p>
            <a:pPr>
              <a:spcBef>
                <a:spcPct val="35000"/>
              </a:spcBef>
            </a:pPr>
            <a:r>
              <a:rPr lang="en-US" altLang="en-US"/>
              <a:t>Try not to interrupt CPR for more than a few seconds.</a:t>
            </a:r>
          </a:p>
          <a:p>
            <a:pPr>
              <a:spcBef>
                <a:spcPct val="35000"/>
              </a:spcBef>
            </a:pPr>
            <a:r>
              <a:rPr lang="en-US" altLang="en-US"/>
              <a:t>Chest compression fraction</a:t>
            </a:r>
          </a:p>
          <a:p>
            <a:pPr lvl="1">
              <a:spcBef>
                <a:spcPct val="35000"/>
              </a:spcBef>
            </a:pPr>
            <a:r>
              <a:rPr lang="en-US" altLang="en-US"/>
              <a:t>The total percentage of time during a resuscitation attempt in which chest compressions are being performed</a:t>
            </a:r>
          </a:p>
          <a:p>
            <a:pPr lvl="1">
              <a:spcBef>
                <a:spcPct val="35000"/>
              </a:spcBef>
            </a:pPr>
            <a:r>
              <a:rPr lang="en-US" altLang="en-US"/>
              <a:t>Should be at least 60%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a:lnSpc>
                <a:spcPct val="85000"/>
              </a:lnSpc>
            </a:pPr>
            <a:r>
              <a:rPr lang="en-US" altLang="en-US" dirty="0"/>
              <a:t>When Not to Start CPR </a:t>
            </a:r>
            <a:r>
              <a:rPr lang="en-US" altLang="en-US" sz="2000" b="0" dirty="0"/>
              <a:t>(1 of 3)</a:t>
            </a:r>
          </a:p>
        </p:txBody>
      </p:sp>
      <p:sp>
        <p:nvSpPr>
          <p:cNvPr id="49155" name="Content Placeholder 2"/>
          <p:cNvSpPr>
            <a:spLocks noGrp="1"/>
          </p:cNvSpPr>
          <p:nvPr>
            <p:ph type="body" idx="1"/>
          </p:nvPr>
        </p:nvSpPr>
        <p:spPr/>
        <p:txBody>
          <a:bodyPr rIns="228600"/>
          <a:lstStyle/>
          <a:p>
            <a:pPr>
              <a:spcBef>
                <a:spcPct val="35000"/>
              </a:spcBef>
            </a:pPr>
            <a:r>
              <a:rPr lang="en-US" altLang="en-US"/>
              <a:t>If the scene is not safe</a:t>
            </a:r>
          </a:p>
          <a:p>
            <a:pPr>
              <a:spcBef>
                <a:spcPct val="35000"/>
              </a:spcBef>
            </a:pPr>
            <a:r>
              <a:rPr lang="en-US" altLang="en-US"/>
              <a:t>If the patient has obvious signs of death</a:t>
            </a:r>
          </a:p>
          <a:p>
            <a:pPr lvl="1">
              <a:spcBef>
                <a:spcPct val="35000"/>
              </a:spcBef>
            </a:pPr>
            <a:r>
              <a:rPr lang="en-US" altLang="en-US"/>
              <a:t>Rigor mortis (stiffening of body)</a:t>
            </a:r>
          </a:p>
          <a:p>
            <a:pPr lvl="1">
              <a:spcBef>
                <a:spcPct val="35000"/>
              </a:spcBef>
            </a:pPr>
            <a:r>
              <a:rPr lang="en-US" altLang="en-US"/>
              <a:t>Dependent lividity (livor mortis)</a:t>
            </a:r>
          </a:p>
          <a:p>
            <a:pPr lvl="1">
              <a:spcBef>
                <a:spcPct val="35000"/>
              </a:spcBef>
            </a:pPr>
            <a:r>
              <a:rPr lang="en-US" altLang="en-US"/>
              <a:t>Putrefaction or decomposition of body</a:t>
            </a:r>
          </a:p>
          <a:p>
            <a:pPr lvl="1">
              <a:spcBef>
                <a:spcPct val="35000"/>
              </a:spcBef>
            </a:pPr>
            <a:r>
              <a:rPr lang="en-US" altLang="en-US"/>
              <a:t>Evidence of nonsurvivable injury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nSpc>
                <a:spcPct val="85000"/>
              </a:lnSpc>
            </a:pPr>
            <a:r>
              <a:rPr lang="en-US" altLang="en-US" dirty="0"/>
              <a:t>When Not to Start CPR </a:t>
            </a:r>
            <a:r>
              <a:rPr lang="en-US" altLang="en-US" sz="2000" b="0" dirty="0"/>
              <a:t>(2 of 3)</a:t>
            </a:r>
          </a:p>
        </p:txBody>
      </p:sp>
      <p:sp>
        <p:nvSpPr>
          <p:cNvPr id="50179" name="Text Box 7"/>
          <p:cNvSpPr txBox="1">
            <a:spLocks noChangeArrowheads="1"/>
          </p:cNvSpPr>
          <p:nvPr/>
        </p:nvSpPr>
        <p:spPr bwMode="auto">
          <a:xfrm>
            <a:off x="4869721" y="1177370"/>
            <a:ext cx="241604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r>
              <a:rPr lang="en-US" altLang="en-US" sz="2200" dirty="0">
                <a:solidFill>
                  <a:srgbClr val="000000"/>
                </a:solidFill>
                <a:latin typeface="Arial"/>
                <a:cs typeface="Arial"/>
              </a:rPr>
              <a:t>Dependent lividity</a:t>
            </a:r>
          </a:p>
        </p:txBody>
      </p:sp>
      <p:sp>
        <p:nvSpPr>
          <p:cNvPr id="2" name="Rectangle 1"/>
          <p:cNvSpPr/>
          <p:nvPr/>
        </p:nvSpPr>
        <p:spPr>
          <a:xfrm>
            <a:off x="2783682" y="4986456"/>
            <a:ext cx="6588918" cy="1477328"/>
          </a:xfrm>
          <a:prstGeom prst="rect">
            <a:avLst/>
          </a:prstGeom>
        </p:spPr>
        <p:txBody>
          <a:bodyPr wrap="square">
            <a:spAutoFit/>
          </a:bodyPr>
          <a:lstStyle/>
          <a:p>
            <a:r>
              <a:rPr lang="en-US" b="1" dirty="0"/>
              <a:t>FIGURE 14-25 </a:t>
            </a:r>
            <a:r>
              <a:rPr lang="en-US" dirty="0"/>
              <a:t>Dependent </a:t>
            </a:r>
            <a:r>
              <a:rPr lang="en-US" dirty="0" err="1"/>
              <a:t>lividity</a:t>
            </a:r>
            <a:r>
              <a:rPr lang="en-US" dirty="0"/>
              <a:t> is an obvious sign of death, caused by blood settling to the areas of the body not in firm contact with the ground. The </a:t>
            </a:r>
            <a:r>
              <a:rPr lang="en-US" dirty="0" err="1"/>
              <a:t>lividity</a:t>
            </a:r>
            <a:r>
              <a:rPr lang="en-US" dirty="0"/>
              <a:t> in this figure is seen as purple discoloration of the back, except in areas that are in firm contact with the ground (scapula and buttock).</a:t>
            </a:r>
          </a:p>
        </p:txBody>
      </p:sp>
      <p:sp>
        <p:nvSpPr>
          <p:cNvPr id="3" name="Rectangle 2"/>
          <p:cNvSpPr/>
          <p:nvPr/>
        </p:nvSpPr>
        <p:spPr>
          <a:xfrm>
            <a:off x="2783682" y="6463784"/>
            <a:ext cx="2908168"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American Academy of </a:t>
            </a:r>
            <a:r>
              <a:rPr lang="en-US" sz="1000" dirty="0" err="1">
                <a:latin typeface="Arial" panose="020B0604020202020204" pitchFamily="34" charset="0"/>
                <a:cs typeface="Arial" panose="020B0604020202020204" pitchFamily="34" charset="0"/>
              </a:rPr>
              <a:t>Orthopaedic</a:t>
            </a:r>
            <a:r>
              <a:rPr lang="en-US" sz="1000" dirty="0">
                <a:latin typeface="Arial" panose="020B0604020202020204" pitchFamily="34" charset="0"/>
                <a:cs typeface="Arial" panose="020B0604020202020204" pitchFamily="34" charset="0"/>
              </a:rPr>
              <a:t> Surgeons.</a:t>
            </a:r>
          </a:p>
        </p:txBody>
      </p:sp>
      <p:pic>
        <p:nvPicPr>
          <p:cNvPr id="13314" name="Picture 2" descr="A photo shows a naked dead person with purple discoloration on their back.&#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888" y="1621057"/>
            <a:ext cx="6589712" cy="3348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nSpc>
                <a:spcPct val="85000"/>
              </a:lnSpc>
            </a:pPr>
            <a:r>
              <a:rPr lang="en-US" altLang="en-US" dirty="0"/>
              <a:t>When Not to Start CPR </a:t>
            </a:r>
            <a:r>
              <a:rPr lang="en-US" altLang="en-US" sz="2000" b="0" dirty="0"/>
              <a:t>(3 of 3)</a:t>
            </a:r>
          </a:p>
        </p:txBody>
      </p:sp>
      <p:sp>
        <p:nvSpPr>
          <p:cNvPr id="51203" name="Content Placeholder 2"/>
          <p:cNvSpPr>
            <a:spLocks noGrp="1"/>
          </p:cNvSpPr>
          <p:nvPr>
            <p:ph type="body" idx="1"/>
          </p:nvPr>
        </p:nvSpPr>
        <p:spPr/>
        <p:txBody>
          <a:bodyPr rIns="228600"/>
          <a:lstStyle/>
          <a:p>
            <a:pPr>
              <a:spcBef>
                <a:spcPct val="35000"/>
              </a:spcBef>
            </a:pPr>
            <a:r>
              <a:rPr lang="en-US" altLang="en-US" dirty="0"/>
              <a:t>If the patient and physician have previously agreed on do not resuscitate (DNR) orders:</a:t>
            </a:r>
          </a:p>
          <a:p>
            <a:pPr lvl="1">
              <a:spcBef>
                <a:spcPct val="35000"/>
              </a:spcBef>
            </a:pPr>
            <a:r>
              <a:rPr lang="en-US" altLang="en-US" dirty="0"/>
              <a:t>When in doubt, begin CPR.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a:lnSpc>
                <a:spcPct val="85000"/>
              </a:lnSpc>
            </a:pPr>
            <a:r>
              <a:rPr lang="en-US" altLang="en-US"/>
              <a:t>When to Stop CPR </a:t>
            </a:r>
            <a:endParaRPr lang="en-US" altLang="en-US" sz="2800" b="0"/>
          </a:p>
        </p:txBody>
      </p:sp>
      <p:sp>
        <p:nvSpPr>
          <p:cNvPr id="52227" name="Content Placeholder 2"/>
          <p:cNvSpPr>
            <a:spLocks noGrp="1"/>
          </p:cNvSpPr>
          <p:nvPr>
            <p:ph type="body" idx="1"/>
          </p:nvPr>
        </p:nvSpPr>
        <p:spPr/>
        <p:txBody>
          <a:bodyPr rIns="228600"/>
          <a:lstStyle/>
          <a:p>
            <a:pPr>
              <a:spcBef>
                <a:spcPct val="35000"/>
              </a:spcBef>
            </a:pPr>
            <a:r>
              <a:rPr lang="en-US" altLang="en-US" dirty="0"/>
              <a:t>Once you begin CPR, continue until:</a:t>
            </a:r>
          </a:p>
          <a:p>
            <a:pPr lvl="1">
              <a:spcBef>
                <a:spcPct val="35000"/>
              </a:spcBef>
            </a:pPr>
            <a:r>
              <a:rPr lang="en-US" altLang="en-US" b="1" dirty="0"/>
              <a:t>S</a:t>
            </a:r>
            <a:r>
              <a:rPr lang="en-US" altLang="en-US" dirty="0"/>
              <a:t> Patient </a:t>
            </a:r>
            <a:r>
              <a:rPr lang="en-US" altLang="en-US" i="1" dirty="0"/>
              <a:t>Starts</a:t>
            </a:r>
            <a:r>
              <a:rPr lang="en-US" altLang="en-US" dirty="0"/>
              <a:t> breathing and has a pulse.</a:t>
            </a:r>
          </a:p>
          <a:p>
            <a:pPr lvl="1">
              <a:spcBef>
                <a:spcPct val="35000"/>
              </a:spcBef>
            </a:pPr>
            <a:r>
              <a:rPr lang="en-US" altLang="en-US" b="1" dirty="0"/>
              <a:t>T</a:t>
            </a:r>
            <a:r>
              <a:rPr lang="en-US" altLang="en-US" dirty="0"/>
              <a:t> Patient is </a:t>
            </a:r>
            <a:r>
              <a:rPr lang="en-US" altLang="en-US" i="1" dirty="0"/>
              <a:t>Transferred</a:t>
            </a:r>
            <a:r>
              <a:rPr lang="en-US" altLang="en-US" dirty="0"/>
              <a:t> to another provider of equal or higher-level training.</a:t>
            </a:r>
          </a:p>
          <a:p>
            <a:pPr lvl="1">
              <a:spcBef>
                <a:spcPct val="35000"/>
              </a:spcBef>
            </a:pPr>
            <a:r>
              <a:rPr lang="en-US" altLang="en-US" b="1" dirty="0"/>
              <a:t>O</a:t>
            </a:r>
            <a:r>
              <a:rPr lang="en-US" altLang="en-US" dirty="0"/>
              <a:t> You are </a:t>
            </a:r>
            <a:r>
              <a:rPr lang="en-US" altLang="en-US" i="1" dirty="0"/>
              <a:t>Out </a:t>
            </a:r>
            <a:r>
              <a:rPr lang="en-US" altLang="en-US" dirty="0"/>
              <a:t>of strength.</a:t>
            </a:r>
          </a:p>
          <a:p>
            <a:pPr lvl="1">
              <a:spcBef>
                <a:spcPct val="35000"/>
              </a:spcBef>
            </a:pPr>
            <a:r>
              <a:rPr lang="en-US" altLang="en-US" b="1" dirty="0"/>
              <a:t>P</a:t>
            </a:r>
            <a:r>
              <a:rPr lang="en-US" altLang="en-US" dirty="0"/>
              <a:t> </a:t>
            </a:r>
            <a:r>
              <a:rPr lang="en-US" altLang="en-US" i="1" dirty="0"/>
              <a:t>Physician</a:t>
            </a:r>
            <a:r>
              <a:rPr lang="en-US" altLang="en-US" dirty="0"/>
              <a:t> directs to discontinue.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nSpc>
                <a:spcPct val="85000"/>
              </a:lnSpc>
            </a:pPr>
            <a:r>
              <a:rPr lang="en-US" altLang="en-US" dirty="0"/>
              <a:t>Elements of BLS </a:t>
            </a:r>
            <a:r>
              <a:rPr lang="en-US" altLang="en-US" sz="2000" b="0" dirty="0"/>
              <a:t>(2 of 8)</a:t>
            </a:r>
          </a:p>
        </p:txBody>
      </p:sp>
      <p:sp>
        <p:nvSpPr>
          <p:cNvPr id="7171" name="Content Placeholder 2"/>
          <p:cNvSpPr>
            <a:spLocks noGrp="1"/>
          </p:cNvSpPr>
          <p:nvPr>
            <p:ph type="body" idx="1"/>
          </p:nvPr>
        </p:nvSpPr>
        <p:spPr/>
        <p:txBody>
          <a:bodyPr rIns="228600"/>
          <a:lstStyle/>
          <a:p>
            <a:pPr>
              <a:spcBef>
                <a:spcPct val="35000"/>
              </a:spcBef>
            </a:pPr>
            <a:r>
              <a:rPr lang="en-US" altLang="en-US" dirty="0"/>
              <a:t>Focus is on the ABCs.</a:t>
            </a:r>
          </a:p>
          <a:p>
            <a:pPr lvl="1">
              <a:spcBef>
                <a:spcPct val="35000"/>
              </a:spcBef>
            </a:pPr>
            <a:r>
              <a:rPr lang="en-US" altLang="en-US" dirty="0"/>
              <a:t>Airway (obstruction)</a:t>
            </a:r>
          </a:p>
          <a:p>
            <a:pPr lvl="1">
              <a:spcBef>
                <a:spcPct val="35000"/>
              </a:spcBef>
            </a:pPr>
            <a:r>
              <a:rPr lang="en-US" altLang="en-US" dirty="0"/>
              <a:t>Breathing (respiratory arrest)</a:t>
            </a:r>
          </a:p>
          <a:p>
            <a:pPr lvl="1">
              <a:spcBef>
                <a:spcPct val="35000"/>
              </a:spcBef>
            </a:pPr>
            <a:r>
              <a:rPr lang="en-US" altLang="en-US" dirty="0"/>
              <a:t>Circulation (cardiac arrest or severe bleeding)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nSpc>
                <a:spcPct val="85000"/>
              </a:lnSpc>
            </a:pPr>
            <a:r>
              <a:rPr lang="en-US" altLang="en-US" dirty="0"/>
              <a:t>Foreign Body Airway Obstruction in Adults </a:t>
            </a:r>
            <a:r>
              <a:rPr lang="en-US" altLang="en-US" sz="2000" b="0" dirty="0"/>
              <a:t>(1 of 7)</a:t>
            </a:r>
          </a:p>
        </p:txBody>
      </p:sp>
      <p:sp>
        <p:nvSpPr>
          <p:cNvPr id="53251" name="Rectangle 3"/>
          <p:cNvSpPr>
            <a:spLocks noGrp="1" noChangeArrowheads="1"/>
          </p:cNvSpPr>
          <p:nvPr>
            <p:ph type="body" idx="1"/>
          </p:nvPr>
        </p:nvSpPr>
        <p:spPr/>
        <p:txBody>
          <a:bodyPr rIns="228600"/>
          <a:lstStyle/>
          <a:p>
            <a:pPr>
              <a:spcBef>
                <a:spcPct val="35000"/>
              </a:spcBef>
            </a:pPr>
            <a:r>
              <a:rPr lang="en-US" altLang="en-US"/>
              <a:t>Airway obstruction may be caused by:</a:t>
            </a:r>
          </a:p>
          <a:p>
            <a:pPr lvl="1">
              <a:spcBef>
                <a:spcPct val="35000"/>
              </a:spcBef>
            </a:pPr>
            <a:r>
              <a:rPr lang="en-US" altLang="en-US"/>
              <a:t>Relaxation of throat muscles</a:t>
            </a:r>
          </a:p>
          <a:p>
            <a:pPr lvl="1">
              <a:spcBef>
                <a:spcPct val="35000"/>
              </a:spcBef>
            </a:pPr>
            <a:r>
              <a:rPr lang="en-US" altLang="en-US"/>
              <a:t>Vomited or regurgitated stomach contents</a:t>
            </a:r>
          </a:p>
          <a:p>
            <a:pPr lvl="1">
              <a:spcBef>
                <a:spcPct val="35000"/>
              </a:spcBef>
            </a:pPr>
            <a:r>
              <a:rPr lang="en-US" altLang="en-US"/>
              <a:t>Blood</a:t>
            </a:r>
          </a:p>
          <a:p>
            <a:pPr lvl="1">
              <a:spcBef>
                <a:spcPct val="35000"/>
              </a:spcBef>
            </a:pPr>
            <a:r>
              <a:rPr lang="en-US" altLang="en-US"/>
              <a:t>Damaged tissue</a:t>
            </a:r>
          </a:p>
          <a:p>
            <a:pPr lvl="1">
              <a:spcBef>
                <a:spcPct val="35000"/>
              </a:spcBef>
            </a:pPr>
            <a:r>
              <a:rPr lang="en-US" altLang="en-US"/>
              <a:t>Dentures</a:t>
            </a:r>
          </a:p>
          <a:p>
            <a:pPr lvl="1">
              <a:spcBef>
                <a:spcPct val="35000"/>
              </a:spcBef>
            </a:pPr>
            <a:r>
              <a:rPr lang="en-US" altLang="en-US"/>
              <a:t>Foreign bodies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a:lnSpc>
                <a:spcPct val="85000"/>
              </a:lnSpc>
            </a:pPr>
            <a:r>
              <a:rPr lang="en-US" altLang="en-US" dirty="0"/>
              <a:t>Foreign Body Airway Obstruction in Adults </a:t>
            </a:r>
            <a:r>
              <a:rPr lang="en-US" altLang="en-US" sz="2000" b="0" dirty="0"/>
              <a:t>(2 of 7)</a:t>
            </a:r>
          </a:p>
        </p:txBody>
      </p:sp>
      <p:sp>
        <p:nvSpPr>
          <p:cNvPr id="54275" name="Content Placeholder 2"/>
          <p:cNvSpPr>
            <a:spLocks noGrp="1"/>
          </p:cNvSpPr>
          <p:nvPr>
            <p:ph type="body" idx="1"/>
          </p:nvPr>
        </p:nvSpPr>
        <p:spPr/>
        <p:txBody>
          <a:bodyPr rIns="228600"/>
          <a:lstStyle/>
          <a:p>
            <a:pPr>
              <a:spcBef>
                <a:spcPct val="35000"/>
              </a:spcBef>
            </a:pPr>
            <a:r>
              <a:rPr lang="en-US" altLang="en-US" dirty="0"/>
              <a:t>In adults, usually occurs during a meal</a:t>
            </a:r>
          </a:p>
          <a:p>
            <a:pPr>
              <a:spcBef>
                <a:spcPct val="35000"/>
              </a:spcBef>
            </a:pPr>
            <a:r>
              <a:rPr lang="en-US" altLang="en-US" dirty="0"/>
              <a:t>In children, usually occurs during a meal or at play</a:t>
            </a:r>
          </a:p>
          <a:p>
            <a:pPr>
              <a:spcBef>
                <a:spcPct val="35000"/>
              </a:spcBef>
            </a:pPr>
            <a:r>
              <a:rPr lang="en-US" altLang="en-US" dirty="0"/>
              <a:t>Patient with mild airway obstruction is able to exchange air but with signs of respiratory distress.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lnSpc>
                <a:spcPct val="85000"/>
              </a:lnSpc>
            </a:pPr>
            <a:r>
              <a:rPr lang="en-US" altLang="en-US" dirty="0"/>
              <a:t>Foreign Body Airway Obstruction in Adults </a:t>
            </a:r>
            <a:r>
              <a:rPr lang="en-US" altLang="en-US" sz="2000" b="0" dirty="0"/>
              <a:t>(3 of 7)</a:t>
            </a:r>
          </a:p>
        </p:txBody>
      </p:sp>
      <p:sp>
        <p:nvSpPr>
          <p:cNvPr id="55299" name="Content Placeholder 2"/>
          <p:cNvSpPr>
            <a:spLocks noGrp="1"/>
          </p:cNvSpPr>
          <p:nvPr>
            <p:ph type="body" idx="1"/>
          </p:nvPr>
        </p:nvSpPr>
        <p:spPr/>
        <p:txBody>
          <a:bodyPr rIns="228600"/>
          <a:lstStyle/>
          <a:p>
            <a:pPr>
              <a:spcBef>
                <a:spcPct val="35000"/>
              </a:spcBef>
            </a:pPr>
            <a:r>
              <a:rPr lang="en-US" altLang="en-US"/>
              <a:t>Sudden, severe obstruction is usually easy to recognize in responsive patients.</a:t>
            </a:r>
          </a:p>
          <a:p>
            <a:pPr>
              <a:spcBef>
                <a:spcPct val="35000"/>
              </a:spcBef>
            </a:pPr>
            <a:r>
              <a:rPr lang="en-US" altLang="en-US"/>
              <a:t>In unresponsive patients, suspect obstruction if maneuvers to open airway and ventilate are ineffective.</a:t>
            </a:r>
          </a:p>
          <a:p>
            <a:pPr>
              <a:spcBef>
                <a:spcPct val="35000"/>
              </a:spcBef>
            </a:pPr>
            <a:r>
              <a:rPr lang="en-US" altLang="en-US"/>
              <a:t>Abdominal-thrust maneuver (Heimlich) is recommended in responsive adults and children older than 1 year.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nSpc>
                <a:spcPct val="85000"/>
              </a:lnSpc>
            </a:pPr>
            <a:r>
              <a:rPr lang="en-US" altLang="en-US" dirty="0"/>
              <a:t>Foreign Body Airway Obstruction in Adults </a:t>
            </a:r>
            <a:r>
              <a:rPr lang="en-US" altLang="en-US" sz="2000" b="0" dirty="0"/>
              <a:t>(4 of 7)</a:t>
            </a:r>
          </a:p>
        </p:txBody>
      </p:sp>
      <p:sp>
        <p:nvSpPr>
          <p:cNvPr id="2" name="Rectangle 1"/>
          <p:cNvSpPr/>
          <p:nvPr/>
        </p:nvSpPr>
        <p:spPr>
          <a:xfrm>
            <a:off x="3349758" y="4691184"/>
            <a:ext cx="5639497" cy="1754326"/>
          </a:xfrm>
          <a:prstGeom prst="rect">
            <a:avLst/>
          </a:prstGeom>
        </p:spPr>
        <p:txBody>
          <a:bodyPr wrap="square">
            <a:spAutoFit/>
          </a:bodyPr>
          <a:lstStyle/>
          <a:p>
            <a:r>
              <a:rPr lang="en-US" b="1" dirty="0"/>
              <a:t>FIGURE 14-28 </a:t>
            </a:r>
            <a:r>
              <a:rPr lang="en-US" dirty="0"/>
              <a:t>The abdominal thrust maneuver in a</a:t>
            </a:r>
          </a:p>
          <a:p>
            <a:r>
              <a:rPr lang="en-US" dirty="0"/>
              <a:t>responsive adult. Stand behind the patient and wrap your</a:t>
            </a:r>
          </a:p>
          <a:p>
            <a:r>
              <a:rPr lang="en-US" dirty="0"/>
              <a:t>arms around the patient’s abdomen. Place the thumb side</a:t>
            </a:r>
          </a:p>
          <a:p>
            <a:r>
              <a:rPr lang="en-US" dirty="0"/>
              <a:t>of one fist against the patient’s abdomen while holding</a:t>
            </a:r>
          </a:p>
          <a:p>
            <a:r>
              <a:rPr lang="en-US" dirty="0"/>
              <a:t>your fist with your other hand. Press your fists into the</a:t>
            </a:r>
          </a:p>
          <a:p>
            <a:r>
              <a:rPr lang="en-US" dirty="0"/>
              <a:t>patient’s abdomen, using inward and upward thrusts.</a:t>
            </a:r>
          </a:p>
        </p:txBody>
      </p:sp>
      <p:sp>
        <p:nvSpPr>
          <p:cNvPr id="3" name="Rectangle 2"/>
          <p:cNvSpPr/>
          <p:nvPr/>
        </p:nvSpPr>
        <p:spPr>
          <a:xfrm>
            <a:off x="3349759" y="6443068"/>
            <a:ext cx="304282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 Courtesy of MIEMSS.</a:t>
            </a:r>
          </a:p>
        </p:txBody>
      </p:sp>
      <p:pic>
        <p:nvPicPr>
          <p:cNvPr id="14338" name="Picture 2" descr="A photo shows a paramedic standing behind a patient with both their hands around the patient's hips. The patient is placing both their hands on their throa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5959" y="1339322"/>
            <a:ext cx="5301984" cy="34007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a:lnSpc>
                <a:spcPct val="85000"/>
              </a:lnSpc>
            </a:pPr>
            <a:r>
              <a:rPr lang="en-US" altLang="en-US" dirty="0"/>
              <a:t>Foreign Body Airway Obstruction in Adults </a:t>
            </a:r>
            <a:r>
              <a:rPr lang="en-US" altLang="en-US" sz="2000" b="0" dirty="0"/>
              <a:t>(5 of 7)</a:t>
            </a:r>
          </a:p>
        </p:txBody>
      </p:sp>
      <p:sp>
        <p:nvSpPr>
          <p:cNvPr id="57347" name="Content Placeholder 2"/>
          <p:cNvSpPr>
            <a:spLocks noGrp="1"/>
          </p:cNvSpPr>
          <p:nvPr>
            <p:ph type="body" idx="1"/>
          </p:nvPr>
        </p:nvSpPr>
        <p:spPr>
          <a:ln w="19050">
            <a:miter lim="800000"/>
            <a:headEnd/>
            <a:tailEnd/>
          </a:ln>
        </p:spPr>
        <p:txBody>
          <a:bodyPr rIns="228600"/>
          <a:lstStyle/>
          <a:p>
            <a:pPr>
              <a:spcBef>
                <a:spcPct val="35000"/>
              </a:spcBef>
              <a:defRPr/>
            </a:pPr>
            <a:r>
              <a:rPr lang="en-US" dirty="0"/>
              <a:t>Instead of abdominal-thrust maneuver, use chest thrusts for the following responsive patients:</a:t>
            </a:r>
          </a:p>
          <a:p>
            <a:pPr lvl="1">
              <a:spcBef>
                <a:spcPct val="35000"/>
              </a:spcBef>
              <a:defRPr/>
            </a:pPr>
            <a:r>
              <a:rPr lang="en-US" dirty="0"/>
              <a:t>Women in advanced stages of pregnancy</a:t>
            </a:r>
          </a:p>
          <a:p>
            <a:pPr lvl="1">
              <a:spcBef>
                <a:spcPct val="35000"/>
              </a:spcBef>
              <a:defRPr/>
            </a:pPr>
            <a:r>
              <a:rPr lang="en-US" dirty="0"/>
              <a:t>Obese patients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a:lnSpc>
                <a:spcPct val="85000"/>
              </a:lnSpc>
            </a:pPr>
            <a:r>
              <a:rPr lang="en-US" altLang="en-US" dirty="0"/>
              <a:t>Foreign Body Airway Obstruction in Adults </a:t>
            </a:r>
            <a:r>
              <a:rPr lang="en-US" altLang="en-US" sz="2000" b="0" dirty="0"/>
              <a:t>(6 of 7)</a:t>
            </a:r>
          </a:p>
        </p:txBody>
      </p:sp>
      <p:sp>
        <p:nvSpPr>
          <p:cNvPr id="2" name="Rectangle 1"/>
          <p:cNvSpPr/>
          <p:nvPr/>
        </p:nvSpPr>
        <p:spPr>
          <a:xfrm>
            <a:off x="3429000" y="4527550"/>
            <a:ext cx="5772150" cy="1754326"/>
          </a:xfrm>
          <a:prstGeom prst="rect">
            <a:avLst/>
          </a:prstGeom>
        </p:spPr>
        <p:txBody>
          <a:bodyPr wrap="square">
            <a:spAutoFit/>
          </a:bodyPr>
          <a:lstStyle/>
          <a:p>
            <a:r>
              <a:rPr lang="en-US" b="1" dirty="0"/>
              <a:t>FIGURE 14-29 </a:t>
            </a:r>
            <a:r>
              <a:rPr lang="en-US" dirty="0"/>
              <a:t>Removal of a foreign body obstruction in</a:t>
            </a:r>
          </a:p>
          <a:p>
            <a:r>
              <a:rPr lang="en-US" dirty="0"/>
              <a:t>a responsive adult using chest thrusts. Stand behind the</a:t>
            </a:r>
          </a:p>
          <a:p>
            <a:r>
              <a:rPr lang="en-US" dirty="0"/>
              <a:t>patient and wrap your arms around the patient’s chest.</a:t>
            </a:r>
          </a:p>
          <a:p>
            <a:r>
              <a:rPr lang="en-US" dirty="0"/>
              <a:t>Place the thumb side of one fist against the chest while</a:t>
            </a:r>
          </a:p>
          <a:p>
            <a:r>
              <a:rPr lang="en-US" dirty="0"/>
              <a:t>holding your fist with your other hand. Press your fists into</a:t>
            </a:r>
          </a:p>
          <a:p>
            <a:r>
              <a:rPr lang="en-US" dirty="0"/>
              <a:t>the patient’s chest with backward thrusts.</a:t>
            </a:r>
          </a:p>
        </p:txBody>
      </p:sp>
      <p:sp>
        <p:nvSpPr>
          <p:cNvPr id="3" name="Rectangle 2"/>
          <p:cNvSpPr/>
          <p:nvPr/>
        </p:nvSpPr>
        <p:spPr>
          <a:xfrm>
            <a:off x="3429000" y="6311384"/>
            <a:ext cx="304282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 Courtesy of MIEMSS.</a:t>
            </a:r>
          </a:p>
        </p:txBody>
      </p:sp>
      <p:pic>
        <p:nvPicPr>
          <p:cNvPr id="15362" name="Picture 2" descr="A photo shows a paramedic standing behind a patient with both their hands around the patient's ches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8338" y="1364298"/>
            <a:ext cx="3122612" cy="31512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a:lnSpc>
                <a:spcPct val="85000"/>
              </a:lnSpc>
            </a:pPr>
            <a:r>
              <a:rPr lang="en-US" altLang="en-US" dirty="0"/>
              <a:t>Foreign Body Airway Obstruction in Adults </a:t>
            </a:r>
            <a:r>
              <a:rPr lang="en-US" altLang="en-US" sz="2000" b="0" dirty="0"/>
              <a:t>(7 of 7)</a:t>
            </a:r>
          </a:p>
        </p:txBody>
      </p:sp>
      <p:sp>
        <p:nvSpPr>
          <p:cNvPr id="59395" name="Content Placeholder 2"/>
          <p:cNvSpPr>
            <a:spLocks noGrp="1"/>
          </p:cNvSpPr>
          <p:nvPr>
            <p:ph type="body" idx="1"/>
          </p:nvPr>
        </p:nvSpPr>
        <p:spPr/>
        <p:txBody>
          <a:bodyPr rIns="228600"/>
          <a:lstStyle/>
          <a:p>
            <a:pPr>
              <a:spcBef>
                <a:spcPct val="35000"/>
              </a:spcBef>
            </a:pPr>
            <a:r>
              <a:rPr lang="en-US" altLang="en-US" dirty="0"/>
              <a:t>Unresponsive patients:</a:t>
            </a:r>
          </a:p>
          <a:p>
            <a:pPr lvl="1">
              <a:spcBef>
                <a:spcPct val="35000"/>
              </a:spcBef>
            </a:pPr>
            <a:r>
              <a:rPr lang="en-US" altLang="en-US" dirty="0"/>
              <a:t>Determine unresponsiveness.</a:t>
            </a:r>
          </a:p>
          <a:p>
            <a:pPr lvl="1">
              <a:spcBef>
                <a:spcPct val="35000"/>
              </a:spcBef>
            </a:pPr>
            <a:r>
              <a:rPr lang="en-US" altLang="en-US" dirty="0"/>
              <a:t>Check for breathing and a pulse. </a:t>
            </a:r>
          </a:p>
          <a:p>
            <a:pPr lvl="1">
              <a:spcBef>
                <a:spcPct val="35000"/>
              </a:spcBef>
            </a:pPr>
            <a:r>
              <a:rPr lang="en-US" altLang="en-US" dirty="0"/>
              <a:t>If pulse is present and breathing is absent, attempt ventilation.</a:t>
            </a:r>
          </a:p>
          <a:p>
            <a:pPr lvl="1">
              <a:spcBef>
                <a:spcPct val="35000"/>
              </a:spcBef>
            </a:pPr>
            <a:r>
              <a:rPr lang="en-US" altLang="en-US" dirty="0"/>
              <a:t>If two attempts do not produce visible chest rise, perform 30 compressions, open airway, and look in mouth.</a:t>
            </a:r>
          </a:p>
          <a:p>
            <a:pPr lvl="2"/>
            <a:r>
              <a:rPr lang="en-US" altLang="en-US" sz="2000" dirty="0"/>
              <a:t>Attempt to carefully remove any visible object.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altLang="en-US" dirty="0"/>
              <a:t>Foreign Body Airway Obstruction in </a:t>
            </a:r>
            <a:br>
              <a:rPr lang="en-US" altLang="en-US" dirty="0"/>
            </a:br>
            <a:r>
              <a:rPr lang="en-US" altLang="en-US" dirty="0"/>
              <a:t>Infants and Children </a:t>
            </a:r>
            <a:r>
              <a:rPr lang="en-US" altLang="en-US" sz="2000" b="0" dirty="0"/>
              <a:t>(1 of 5)</a:t>
            </a:r>
            <a:endParaRPr lang="en-US" sz="2000" b="0" dirty="0"/>
          </a:p>
        </p:txBody>
      </p:sp>
      <p:sp>
        <p:nvSpPr>
          <p:cNvPr id="60419" name="Content Placeholder 2"/>
          <p:cNvSpPr>
            <a:spLocks noGrp="1"/>
          </p:cNvSpPr>
          <p:nvPr>
            <p:ph type="body" idx="1"/>
          </p:nvPr>
        </p:nvSpPr>
        <p:spPr>
          <a:xfrm>
            <a:off x="925830" y="1490870"/>
            <a:ext cx="9273247" cy="4699047"/>
          </a:xfrm>
        </p:spPr>
        <p:txBody>
          <a:bodyPr/>
          <a:lstStyle/>
          <a:p>
            <a:r>
              <a:rPr lang="en-US" altLang="en-US" dirty="0"/>
              <a:t>Common problem</a:t>
            </a:r>
          </a:p>
          <a:p>
            <a:r>
              <a:rPr lang="en-US" altLang="en-US" dirty="0"/>
              <a:t>If there are signs and symptoms of airway obstruction, do not waste time trying to dislodge a foreign body.</a:t>
            </a:r>
          </a:p>
          <a:p>
            <a:r>
              <a:rPr lang="en-US" altLang="en-US" dirty="0"/>
              <a:t>On responsive, standing or sitting child, perform Heimlich maneuver. </a:t>
            </a:r>
          </a:p>
          <a:p>
            <a:r>
              <a:rPr lang="en-US" altLang="en-US" dirty="0"/>
              <a:t>On unresponsive child older than 1 year, manage in the same manner as an adult.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altLang="en-US" dirty="0"/>
              <a:t>Foreign Body Airway Obstruction in </a:t>
            </a:r>
            <a:br>
              <a:rPr lang="en-US" altLang="en-US" dirty="0"/>
            </a:br>
            <a:r>
              <a:rPr lang="en-US" altLang="en-US" dirty="0"/>
              <a:t>Infants and Children </a:t>
            </a:r>
            <a:r>
              <a:rPr lang="en-US" altLang="en-US" sz="2000" b="0" dirty="0"/>
              <a:t>(2 of 5)</a:t>
            </a:r>
            <a:endParaRPr lang="en-US" dirty="0"/>
          </a:p>
        </p:txBody>
      </p:sp>
      <p:sp>
        <p:nvSpPr>
          <p:cNvPr id="3" name="Rectangle 2"/>
          <p:cNvSpPr/>
          <p:nvPr/>
        </p:nvSpPr>
        <p:spPr>
          <a:xfrm>
            <a:off x="3296444" y="5118100"/>
            <a:ext cx="5828506" cy="1200329"/>
          </a:xfrm>
          <a:prstGeom prst="rect">
            <a:avLst/>
          </a:prstGeom>
        </p:spPr>
        <p:txBody>
          <a:bodyPr wrap="square">
            <a:spAutoFit/>
          </a:bodyPr>
          <a:lstStyle/>
          <a:p>
            <a:r>
              <a:rPr lang="en-US" b="1" dirty="0"/>
              <a:t>FIGURE 14-31 </a:t>
            </a:r>
            <a:r>
              <a:rPr lang="en-US" dirty="0"/>
              <a:t>To perform the abdominal thrust maneuver</a:t>
            </a:r>
          </a:p>
          <a:p>
            <a:r>
              <a:rPr lang="en-US" dirty="0"/>
              <a:t>on a child, kneel behind the child on one knee, wrap your</a:t>
            </a:r>
          </a:p>
          <a:p>
            <a:r>
              <a:rPr lang="en-US" dirty="0"/>
              <a:t>arms around the child’s body, and place your fist just above</a:t>
            </a:r>
          </a:p>
          <a:p>
            <a:r>
              <a:rPr lang="en-US" dirty="0"/>
              <a:t>the umbilicus and well below the lower tip of the sternum</a:t>
            </a:r>
          </a:p>
        </p:txBody>
      </p:sp>
      <p:sp>
        <p:nvSpPr>
          <p:cNvPr id="4" name="Rectangle 3"/>
          <p:cNvSpPr/>
          <p:nvPr/>
        </p:nvSpPr>
        <p:spPr>
          <a:xfrm>
            <a:off x="3296444" y="6343830"/>
            <a:ext cx="304282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 Courtesy of MIEMSS.</a:t>
            </a:r>
          </a:p>
        </p:txBody>
      </p:sp>
      <p:pic>
        <p:nvPicPr>
          <p:cNvPr id="16386" name="Picture 2" descr="A photo shows a paramedic standing behind a child with their arms around its hips. The child has both its hands on its throat.&#10;C:\Users\prakashs\Desktop\AAOS_173954\Images\ch14\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8788" y="1465285"/>
            <a:ext cx="3694112" cy="36623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Content Placeholder 2"/>
          <p:cNvSpPr>
            <a:spLocks noGrp="1"/>
          </p:cNvSpPr>
          <p:nvPr>
            <p:ph type="body" idx="1"/>
          </p:nvPr>
        </p:nvSpPr>
        <p:spPr/>
        <p:txBody>
          <a:bodyPr rIns="228600"/>
          <a:lstStyle/>
          <a:p>
            <a:pPr>
              <a:spcBef>
                <a:spcPct val="35000"/>
              </a:spcBef>
            </a:pPr>
            <a:r>
              <a:rPr lang="en-US" altLang="en-US" dirty="0"/>
              <a:t>Responsive infants</a:t>
            </a:r>
          </a:p>
          <a:p>
            <a:pPr lvl="1">
              <a:spcBef>
                <a:spcPct val="35000"/>
              </a:spcBef>
            </a:pPr>
            <a:r>
              <a:rPr lang="en-US" altLang="en-US" dirty="0"/>
              <a:t>Do not use abdominal thrusts.</a:t>
            </a:r>
          </a:p>
          <a:p>
            <a:pPr lvl="1">
              <a:spcBef>
                <a:spcPct val="35000"/>
              </a:spcBef>
            </a:pPr>
            <a:r>
              <a:rPr lang="en-US" altLang="en-US" dirty="0"/>
              <a:t>Perform back slaps and chest thrusts (compressions).</a:t>
            </a:r>
          </a:p>
        </p:txBody>
      </p:sp>
      <p:sp>
        <p:nvSpPr>
          <p:cNvPr id="2" name="Title 1"/>
          <p:cNvSpPr>
            <a:spLocks noGrp="1"/>
          </p:cNvSpPr>
          <p:nvPr>
            <p:ph type="title"/>
          </p:nvPr>
        </p:nvSpPr>
        <p:spPr/>
        <p:txBody>
          <a:bodyPr/>
          <a:lstStyle/>
          <a:p>
            <a:pPr>
              <a:lnSpc>
                <a:spcPct val="90000"/>
              </a:lnSpc>
            </a:pPr>
            <a:r>
              <a:rPr lang="en-US" altLang="en-US" dirty="0"/>
              <a:t>Foreign Body Airway Obstruction in </a:t>
            </a:r>
            <a:br>
              <a:rPr lang="en-US" altLang="en-US" dirty="0"/>
            </a:br>
            <a:r>
              <a:rPr lang="en-US" altLang="en-US" dirty="0"/>
              <a:t>Infants and Children </a:t>
            </a:r>
            <a:r>
              <a:rPr lang="en-US" altLang="en-US" sz="2000" b="0" dirty="0"/>
              <a:t>(3 of 5)</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nSpc>
                <a:spcPct val="85000"/>
              </a:lnSpc>
            </a:pPr>
            <a:r>
              <a:rPr lang="en-US" altLang="en-US" dirty="0"/>
              <a:t>Elements of BLS </a:t>
            </a:r>
            <a:r>
              <a:rPr lang="en-US" altLang="en-US" sz="2000" b="0" dirty="0"/>
              <a:t>(3 of 8)</a:t>
            </a:r>
          </a:p>
        </p:txBody>
      </p:sp>
      <p:sp>
        <p:nvSpPr>
          <p:cNvPr id="8195" name="Content Placeholder 2"/>
          <p:cNvSpPr>
            <a:spLocks noGrp="1"/>
          </p:cNvSpPr>
          <p:nvPr>
            <p:ph type="body" idx="1"/>
          </p:nvPr>
        </p:nvSpPr>
        <p:spPr/>
        <p:txBody>
          <a:bodyPr rIns="228600"/>
          <a:lstStyle/>
          <a:p>
            <a:pPr>
              <a:spcBef>
                <a:spcPct val="35000"/>
              </a:spcBef>
            </a:pPr>
            <a:r>
              <a:rPr lang="en-US" altLang="en-US" dirty="0"/>
              <a:t>Ideally, only seconds should pass between the time you recognize a patient needs BLS and the start of treatment.</a:t>
            </a:r>
          </a:p>
          <a:p>
            <a:pPr lvl="1">
              <a:spcBef>
                <a:spcPct val="35000"/>
              </a:spcBef>
            </a:pPr>
            <a:r>
              <a:rPr lang="en-US" altLang="en-US" dirty="0"/>
              <a:t>Permanent brain damage is possible if brain is without oxygen for 4 to 6 minutes.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altLang="en-US" dirty="0"/>
              <a:t>Foreign Body Airway Obstruction in </a:t>
            </a:r>
            <a:br>
              <a:rPr lang="en-US" altLang="en-US" dirty="0"/>
            </a:br>
            <a:r>
              <a:rPr lang="en-US" altLang="en-US" dirty="0"/>
              <a:t>Infants and Children </a:t>
            </a:r>
            <a:r>
              <a:rPr lang="en-US" altLang="en-US" sz="2000" b="0" dirty="0"/>
              <a:t>(4 of 5)</a:t>
            </a:r>
            <a:endParaRPr lang="en-US" dirty="0"/>
          </a:p>
        </p:txBody>
      </p:sp>
      <p:sp>
        <p:nvSpPr>
          <p:cNvPr id="3" name="Rectangle 2"/>
          <p:cNvSpPr/>
          <p:nvPr/>
        </p:nvSpPr>
        <p:spPr>
          <a:xfrm>
            <a:off x="2212012" y="4864048"/>
            <a:ext cx="7809452" cy="1477328"/>
          </a:xfrm>
          <a:prstGeom prst="rect">
            <a:avLst/>
          </a:prstGeom>
        </p:spPr>
        <p:txBody>
          <a:bodyPr wrap="square">
            <a:spAutoFit/>
          </a:bodyPr>
          <a:lstStyle/>
          <a:p>
            <a:r>
              <a:rPr lang="en-US" b="1" dirty="0"/>
              <a:t>FIGURE 14-32 A. </a:t>
            </a:r>
            <a:r>
              <a:rPr lang="en-US" dirty="0"/>
              <a:t>Hold the infant facedown with the body resting on your forearm. Support the jaw and face with your hand and keep the head lower than the rest of the body. Give the infant five back slaps between the shoulder blades, using the heel of your hand. </a:t>
            </a:r>
            <a:r>
              <a:rPr lang="en-US" b="1" dirty="0"/>
              <a:t>B. </a:t>
            </a:r>
            <a:r>
              <a:rPr lang="en-US" dirty="0"/>
              <a:t>Give the infant five quick chest thrusts, using two fingers placed on the lower half of the sternum.</a:t>
            </a:r>
          </a:p>
        </p:txBody>
      </p:sp>
      <p:sp>
        <p:nvSpPr>
          <p:cNvPr id="5" name="Rectangle 4"/>
          <p:cNvSpPr/>
          <p:nvPr/>
        </p:nvSpPr>
        <p:spPr>
          <a:xfrm>
            <a:off x="2212012" y="6382136"/>
            <a:ext cx="2114681" cy="246221"/>
          </a:xfrm>
          <a:prstGeom prst="rect">
            <a:avLst/>
          </a:prstGeom>
        </p:spPr>
        <p:txBody>
          <a:bodyPr wrap="none">
            <a:spAutoFit/>
          </a:bodyPr>
          <a:lstStyle/>
          <a:p>
            <a:r>
              <a:rPr lang="en-US" sz="1000" b="1" dirty="0">
                <a:latin typeface="Arial" panose="020B0604020202020204" pitchFamily="34" charset="0"/>
                <a:cs typeface="Arial" panose="020B0604020202020204" pitchFamily="34" charset="0"/>
              </a:rPr>
              <a:t>A, B: </a:t>
            </a:r>
            <a:r>
              <a:rPr lang="en-US" sz="1000" dirty="0">
                <a:latin typeface="Arial" panose="020B0604020202020204" pitchFamily="34" charset="0"/>
                <a:cs typeface="Arial" panose="020B0604020202020204" pitchFamily="34" charset="0"/>
              </a:rPr>
              <a:t>© Jones &amp; Bartlett Learning.</a:t>
            </a:r>
          </a:p>
        </p:txBody>
      </p:sp>
      <p:pic>
        <p:nvPicPr>
          <p:cNvPr id="17410" name="Picture 2" descr="A: Photo A shows a paramedic holding a crying baby upside down. B: Photo B shows the paramedic holding the baby's face upward now.&#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507" y="1772529"/>
            <a:ext cx="8886969" cy="30493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Content Placeholder 2"/>
          <p:cNvSpPr>
            <a:spLocks noGrp="1"/>
          </p:cNvSpPr>
          <p:nvPr>
            <p:ph type="body" idx="1"/>
          </p:nvPr>
        </p:nvSpPr>
        <p:spPr/>
        <p:txBody>
          <a:bodyPr rIns="228600"/>
          <a:lstStyle/>
          <a:p>
            <a:pPr>
              <a:spcBef>
                <a:spcPct val="35000"/>
              </a:spcBef>
            </a:pPr>
            <a:r>
              <a:rPr lang="en-US" altLang="en-US" dirty="0"/>
              <a:t>In unresponsive infants, begin CPR, beginning with chest compressions.</a:t>
            </a:r>
          </a:p>
          <a:p>
            <a:pPr>
              <a:spcBef>
                <a:spcPct val="35000"/>
              </a:spcBef>
            </a:pPr>
            <a:r>
              <a:rPr lang="en-US" altLang="en-US" dirty="0"/>
              <a:t>Do not check for a pulse before starting compressions. </a:t>
            </a:r>
          </a:p>
          <a:p>
            <a:pPr>
              <a:spcBef>
                <a:spcPct val="35000"/>
              </a:spcBef>
            </a:pPr>
            <a:r>
              <a:rPr lang="en-US" altLang="en-US" dirty="0"/>
              <a:t>Open the airway and look in the mouth. </a:t>
            </a:r>
          </a:p>
          <a:p>
            <a:pPr lvl="1">
              <a:spcBef>
                <a:spcPct val="35000"/>
              </a:spcBef>
            </a:pPr>
            <a:r>
              <a:rPr lang="en-US" altLang="en-US" dirty="0"/>
              <a:t>Remove the object if seen.</a:t>
            </a:r>
          </a:p>
          <a:p>
            <a:pPr lvl="1">
              <a:spcBef>
                <a:spcPct val="35000"/>
              </a:spcBef>
            </a:pPr>
            <a:r>
              <a:rPr lang="en-US" altLang="en-US" dirty="0"/>
              <a:t>Resume chest compressions if no object is seen. </a:t>
            </a:r>
          </a:p>
        </p:txBody>
      </p:sp>
      <p:sp>
        <p:nvSpPr>
          <p:cNvPr id="2" name="Title 1"/>
          <p:cNvSpPr>
            <a:spLocks noGrp="1"/>
          </p:cNvSpPr>
          <p:nvPr>
            <p:ph type="title"/>
          </p:nvPr>
        </p:nvSpPr>
        <p:spPr/>
        <p:txBody>
          <a:bodyPr/>
          <a:lstStyle/>
          <a:p>
            <a:pPr>
              <a:lnSpc>
                <a:spcPct val="90000"/>
              </a:lnSpc>
            </a:pPr>
            <a:r>
              <a:rPr lang="en-US" altLang="en-US" dirty="0"/>
              <a:t>Foreign Body Airway Obstruction in </a:t>
            </a:r>
            <a:br>
              <a:rPr lang="en-US" altLang="en-US" dirty="0"/>
            </a:br>
            <a:r>
              <a:rPr lang="en-US" altLang="en-US" dirty="0"/>
              <a:t>Infants and Children </a:t>
            </a:r>
            <a:r>
              <a:rPr lang="en-US" altLang="en-US" sz="2000" b="0" dirty="0"/>
              <a:t>(5 of 5)</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dirty="0"/>
              <a:t>Special Resuscitation Circumstances</a:t>
            </a:r>
          </a:p>
        </p:txBody>
      </p:sp>
      <p:sp>
        <p:nvSpPr>
          <p:cNvPr id="65539" name="Content Placeholder 2"/>
          <p:cNvSpPr>
            <a:spLocks noGrp="1"/>
          </p:cNvSpPr>
          <p:nvPr>
            <p:ph idx="1"/>
          </p:nvPr>
        </p:nvSpPr>
        <p:spPr/>
        <p:txBody>
          <a:bodyPr/>
          <a:lstStyle/>
          <a:p>
            <a:r>
              <a:rPr lang="en-US" altLang="en-US" dirty="0"/>
              <a:t>Opioid overdose</a:t>
            </a:r>
          </a:p>
          <a:p>
            <a:pPr lvl="1"/>
            <a:r>
              <a:rPr lang="en-US" altLang="en-US" dirty="0"/>
              <a:t>Standard resuscitation measures take priority over naloxone administration. </a:t>
            </a:r>
          </a:p>
          <a:p>
            <a:r>
              <a:rPr lang="en-US" altLang="en-US" dirty="0"/>
              <a:t>Cardiac arrest in pregnancy</a:t>
            </a:r>
          </a:p>
          <a:p>
            <a:pPr lvl="1"/>
            <a:r>
              <a:rPr lang="en-US" altLang="en-US" dirty="0"/>
              <a:t>Priorities are to provide high-quality CPR and relieve pressure off the aorta and vena cava.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altLang="en-US" dirty="0"/>
              <a:t>Grief Support for Family Members and </a:t>
            </a:r>
            <a:br>
              <a:rPr lang="en-US" altLang="en-US" dirty="0"/>
            </a:br>
            <a:r>
              <a:rPr lang="en-US" altLang="en-US" dirty="0"/>
              <a:t>Loved Ones </a:t>
            </a:r>
            <a:r>
              <a:rPr lang="en-US" altLang="en-US" sz="2000" b="0" dirty="0"/>
              <a:t>(1 of 3)</a:t>
            </a:r>
            <a:endParaRPr lang="en-US" sz="2000" b="0" dirty="0"/>
          </a:p>
        </p:txBody>
      </p:sp>
      <p:sp>
        <p:nvSpPr>
          <p:cNvPr id="66563" name="Content Placeholder 2"/>
          <p:cNvSpPr>
            <a:spLocks noGrp="1"/>
          </p:cNvSpPr>
          <p:nvPr>
            <p:ph idx="1"/>
          </p:nvPr>
        </p:nvSpPr>
        <p:spPr/>
        <p:txBody>
          <a:bodyPr/>
          <a:lstStyle/>
          <a:p>
            <a:r>
              <a:rPr lang="en-US" altLang="en-US" dirty="0"/>
              <a:t>Family members may experience a psychologic crisis that turns into a medical crisis. </a:t>
            </a:r>
          </a:p>
          <a:p>
            <a:r>
              <a:rPr lang="en-US" altLang="en-US" dirty="0"/>
              <a:t>Family members and loved ones will remember this event in detail for the rest of their lives.</a:t>
            </a:r>
          </a:p>
          <a:p>
            <a:r>
              <a:rPr lang="en-US" altLang="en-US" dirty="0"/>
              <a:t>Keep the family informed throughout the resuscitation process.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Content Placeholder 2"/>
          <p:cNvSpPr>
            <a:spLocks noGrp="1"/>
          </p:cNvSpPr>
          <p:nvPr>
            <p:ph idx="1"/>
          </p:nvPr>
        </p:nvSpPr>
        <p:spPr/>
        <p:txBody>
          <a:bodyPr/>
          <a:lstStyle/>
          <a:p>
            <a:r>
              <a:rPr lang="en-US" altLang="en-US" dirty="0"/>
              <a:t>After resuscitation has stopped, helpful measures include:</a:t>
            </a:r>
          </a:p>
          <a:p>
            <a:pPr lvl="1"/>
            <a:r>
              <a:rPr lang="en-US" altLang="en-US" dirty="0"/>
              <a:t>Take the family to a quiet, private place.</a:t>
            </a:r>
          </a:p>
          <a:p>
            <a:pPr lvl="1"/>
            <a:r>
              <a:rPr lang="en-US" altLang="en-US" dirty="0"/>
              <a:t>Use clear language and speak in a warm, sensitive, and caring manner. </a:t>
            </a:r>
          </a:p>
          <a:p>
            <a:pPr lvl="1"/>
            <a:r>
              <a:rPr lang="en-US" altLang="en-US" dirty="0"/>
              <a:t>Exhibit calm, reassuring authority.</a:t>
            </a:r>
          </a:p>
          <a:p>
            <a:pPr lvl="1"/>
            <a:r>
              <a:rPr lang="en-US" altLang="en-US" dirty="0"/>
              <a:t>Use the patient</a:t>
            </a:r>
            <a:r>
              <a:rPr lang="ja-JP" altLang="en-US"/>
              <a:t>’</a:t>
            </a:r>
            <a:r>
              <a:rPr lang="en-US" altLang="ja-JP" dirty="0"/>
              <a:t>s name. </a:t>
            </a:r>
          </a:p>
          <a:p>
            <a:pPr lvl="1"/>
            <a:r>
              <a:rPr lang="en-US" altLang="en-US" dirty="0"/>
              <a:t>Use eye contact and appropriate touch.</a:t>
            </a:r>
          </a:p>
          <a:p>
            <a:pPr lvl="1"/>
            <a:endParaRPr lang="en-US" altLang="en-US" b="1" dirty="0">
              <a:solidFill>
                <a:srgbClr val="FF0000"/>
              </a:solidFill>
            </a:endParaRPr>
          </a:p>
        </p:txBody>
      </p:sp>
      <p:sp>
        <p:nvSpPr>
          <p:cNvPr id="2" name="Title 1"/>
          <p:cNvSpPr>
            <a:spLocks noGrp="1"/>
          </p:cNvSpPr>
          <p:nvPr>
            <p:ph type="title"/>
          </p:nvPr>
        </p:nvSpPr>
        <p:spPr/>
        <p:txBody>
          <a:bodyPr/>
          <a:lstStyle/>
          <a:p>
            <a:pPr>
              <a:lnSpc>
                <a:spcPct val="90000"/>
              </a:lnSpc>
            </a:pPr>
            <a:r>
              <a:rPr lang="en-US" altLang="en-US" dirty="0"/>
              <a:t>Grief Support for Family Members and </a:t>
            </a:r>
            <a:br>
              <a:rPr lang="en-US" altLang="en-US" dirty="0"/>
            </a:br>
            <a:r>
              <a:rPr lang="en-US" altLang="en-US" dirty="0"/>
              <a:t>Loved Ones </a:t>
            </a:r>
            <a:r>
              <a:rPr lang="en-US" altLang="en-US" sz="2000" b="0" dirty="0"/>
              <a:t>(2 of 3)</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Content Placeholder 2"/>
          <p:cNvSpPr>
            <a:spLocks noGrp="1"/>
          </p:cNvSpPr>
          <p:nvPr>
            <p:ph idx="1"/>
          </p:nvPr>
        </p:nvSpPr>
        <p:spPr/>
        <p:txBody>
          <a:bodyPr/>
          <a:lstStyle/>
          <a:p>
            <a:pPr>
              <a:defRPr/>
            </a:pPr>
            <a:r>
              <a:rPr lang="en-US" dirty="0"/>
              <a:t>After resuscitation has stopped, helpful measures include (cont’d):</a:t>
            </a:r>
          </a:p>
          <a:p>
            <a:pPr lvl="1">
              <a:defRPr/>
            </a:pPr>
            <a:r>
              <a:rPr lang="en-US" dirty="0"/>
              <a:t>Expect emotion.</a:t>
            </a:r>
          </a:p>
          <a:p>
            <a:pPr lvl="1">
              <a:defRPr/>
            </a:pPr>
            <a:r>
              <a:rPr lang="en-US" dirty="0"/>
              <a:t>Be supportive but do not hover.</a:t>
            </a:r>
          </a:p>
          <a:p>
            <a:pPr lvl="1">
              <a:defRPr/>
            </a:pPr>
            <a:r>
              <a:rPr lang="en-US" dirty="0"/>
              <a:t>Ask if a friend or family member can be called.</a:t>
            </a:r>
          </a:p>
          <a:p>
            <a:pPr>
              <a:defRPr/>
            </a:pPr>
            <a:r>
              <a:rPr lang="en-US" dirty="0"/>
              <a:t>Ensure that children are not ignored.</a:t>
            </a:r>
          </a:p>
          <a:p>
            <a:pPr marL="0" indent="0">
              <a:buFontTx/>
              <a:buNone/>
              <a:defRPr/>
            </a:pPr>
            <a:endParaRPr lang="en-US" dirty="0"/>
          </a:p>
        </p:txBody>
      </p:sp>
      <p:sp>
        <p:nvSpPr>
          <p:cNvPr id="2" name="Title 1"/>
          <p:cNvSpPr>
            <a:spLocks noGrp="1"/>
          </p:cNvSpPr>
          <p:nvPr>
            <p:ph type="title"/>
          </p:nvPr>
        </p:nvSpPr>
        <p:spPr/>
        <p:txBody>
          <a:bodyPr/>
          <a:lstStyle/>
          <a:p>
            <a:pPr>
              <a:lnSpc>
                <a:spcPct val="90000"/>
              </a:lnSpc>
            </a:pPr>
            <a:r>
              <a:rPr lang="en-US" altLang="en-US" dirty="0"/>
              <a:t>Grief Support for Family Members and </a:t>
            </a:r>
            <a:br>
              <a:rPr lang="en-US" altLang="en-US" dirty="0"/>
            </a:br>
            <a:r>
              <a:rPr lang="en-US" altLang="en-US" dirty="0"/>
              <a:t>Loved Ones </a:t>
            </a:r>
            <a:r>
              <a:rPr lang="en-US" altLang="en-US" sz="2000" b="0" dirty="0"/>
              <a:t>(3 of 3)</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dirty="0"/>
              <a:t>Education and Training for the EMT</a:t>
            </a:r>
          </a:p>
        </p:txBody>
      </p:sp>
      <p:sp>
        <p:nvSpPr>
          <p:cNvPr id="69635" name="Content Placeholder 2"/>
          <p:cNvSpPr>
            <a:spLocks noGrp="1"/>
          </p:cNvSpPr>
          <p:nvPr>
            <p:ph idx="1"/>
          </p:nvPr>
        </p:nvSpPr>
        <p:spPr/>
        <p:txBody>
          <a:bodyPr/>
          <a:lstStyle/>
          <a:p>
            <a:r>
              <a:rPr lang="en-US" altLang="en-US" dirty="0"/>
              <a:t>CPR skills can deteriorate over time. </a:t>
            </a:r>
          </a:p>
          <a:p>
            <a:pPr lvl="1"/>
            <a:r>
              <a:rPr lang="en-US" altLang="en-US" dirty="0"/>
              <a:t>Practice often using manikin-based training.</a:t>
            </a:r>
          </a:p>
          <a:p>
            <a:pPr lvl="1"/>
            <a:r>
              <a:rPr lang="en-US" altLang="en-US" dirty="0"/>
              <a:t>CPR self-instruction through a video and/or computer-based modules with hands-on practice</a:t>
            </a:r>
            <a:r>
              <a:rPr lang="en-US" altLang="en-US" b="1"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dirty="0"/>
              <a:t>Education and Training for the Public</a:t>
            </a:r>
          </a:p>
        </p:txBody>
      </p:sp>
      <p:sp>
        <p:nvSpPr>
          <p:cNvPr id="70659" name="Content Placeholder 2"/>
          <p:cNvSpPr>
            <a:spLocks noGrp="1"/>
          </p:cNvSpPr>
          <p:nvPr>
            <p:ph idx="1"/>
          </p:nvPr>
        </p:nvSpPr>
        <p:spPr/>
        <p:txBody>
          <a:bodyPr/>
          <a:lstStyle/>
          <a:p>
            <a:r>
              <a:rPr lang="en-US" altLang="en-US" dirty="0"/>
              <a:t>You are a patient advocate.</a:t>
            </a:r>
          </a:p>
          <a:p>
            <a:r>
              <a:rPr lang="en-US" altLang="en-US" dirty="0"/>
              <a:t>You must do your part to facilitate the training of laypeople in the critical skills of CPR and AED operation.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dirty="0"/>
              <a:t>Review</a:t>
            </a:r>
          </a:p>
        </p:txBody>
      </p:sp>
      <p:sp>
        <p:nvSpPr>
          <p:cNvPr id="71683" name="Rectangle 3"/>
          <p:cNvSpPr>
            <a:spLocks noGrp="1" noChangeArrowheads="1"/>
          </p:cNvSpPr>
          <p:nvPr>
            <p:ph type="body" idx="1"/>
          </p:nvPr>
        </p:nvSpPr>
        <p:spPr/>
        <p:txBody>
          <a:bodyPr/>
          <a:lstStyle/>
          <a:p>
            <a:pPr marL="457200" indent="-457200">
              <a:buFontTx/>
              <a:buAutoNum type="arabicPeriod"/>
            </a:pPr>
            <a:r>
              <a:rPr lang="en-US" altLang="en-US" dirty="0"/>
              <a:t>Brain damage is </a:t>
            </a:r>
            <a:r>
              <a:rPr lang="en-US" altLang="en-US" i="1" dirty="0"/>
              <a:t>very likely</a:t>
            </a:r>
            <a:r>
              <a:rPr lang="en-US" altLang="en-US" dirty="0"/>
              <a:t> in a brain that does not receive oxygen for:</a:t>
            </a:r>
          </a:p>
          <a:p>
            <a:pPr marL="1016000" lvl="1" indent="-444500">
              <a:buFontTx/>
              <a:buAutoNum type="alphaUcPeriod"/>
            </a:pPr>
            <a:r>
              <a:rPr lang="en-US" altLang="en-US" dirty="0"/>
              <a:t>0</a:t>
            </a:r>
            <a:r>
              <a:rPr lang="en-US" altLang="en-US" dirty="0">
                <a:ea typeface="MS PGothic" charset="-128"/>
              </a:rPr>
              <a:t>–</a:t>
            </a:r>
            <a:r>
              <a:rPr lang="en-US" altLang="en-US" dirty="0"/>
              <a:t>1 minutes.</a:t>
            </a:r>
          </a:p>
          <a:p>
            <a:pPr marL="1016000" lvl="1" indent="-444500">
              <a:buFontTx/>
              <a:buAutoNum type="alphaUcPeriod"/>
            </a:pPr>
            <a:r>
              <a:rPr lang="en-US" altLang="en-US" dirty="0"/>
              <a:t>0</a:t>
            </a:r>
            <a:r>
              <a:rPr lang="en-US" altLang="en-US" dirty="0">
                <a:ea typeface="MS PGothic" charset="-128"/>
              </a:rPr>
              <a:t>–</a:t>
            </a:r>
            <a:r>
              <a:rPr lang="en-US" altLang="en-US" dirty="0"/>
              <a:t>4 minutes.</a:t>
            </a:r>
          </a:p>
          <a:p>
            <a:pPr marL="1016000" lvl="1" indent="-444500">
              <a:buFontTx/>
              <a:buAutoNum type="alphaUcPeriod"/>
            </a:pPr>
            <a:r>
              <a:rPr lang="en-US" altLang="en-US" dirty="0"/>
              <a:t>4</a:t>
            </a:r>
            <a:r>
              <a:rPr lang="en-US" altLang="en-US" dirty="0">
                <a:ea typeface="MS PGothic" charset="-128"/>
              </a:rPr>
              <a:t>–</a:t>
            </a:r>
            <a:r>
              <a:rPr lang="en-US" altLang="en-US" dirty="0"/>
              <a:t>6 minutes.</a:t>
            </a:r>
          </a:p>
          <a:p>
            <a:pPr marL="1016000" lvl="1" indent="-444500">
              <a:buFontTx/>
              <a:buAutoNum type="alphaUcPeriod"/>
            </a:pPr>
            <a:r>
              <a:rPr lang="en-US" altLang="en-US" dirty="0"/>
              <a:t>6</a:t>
            </a:r>
            <a:r>
              <a:rPr lang="en-US" altLang="en-US" dirty="0">
                <a:ea typeface="MS PGothic" charset="-128"/>
              </a:rPr>
              <a:t>–</a:t>
            </a:r>
            <a:r>
              <a:rPr lang="en-US" altLang="en-US" dirty="0"/>
              <a:t>10 minutes.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dirty="0"/>
              <a:t>Review</a:t>
            </a:r>
          </a:p>
        </p:txBody>
      </p:sp>
      <p:sp>
        <p:nvSpPr>
          <p:cNvPr id="72707" name="Rectangle 3"/>
          <p:cNvSpPr>
            <a:spLocks noGrp="1" noChangeArrowheads="1"/>
          </p:cNvSpPr>
          <p:nvPr>
            <p:ph type="body" idx="1"/>
          </p:nvPr>
        </p:nvSpPr>
        <p:spPr>
          <a:xfrm>
            <a:off x="925830" y="1490870"/>
            <a:ext cx="10351770" cy="4699047"/>
          </a:xfrm>
        </p:spPr>
        <p:txBody>
          <a:bodyPr/>
          <a:lstStyle/>
          <a:p>
            <a:pPr marL="0" indent="0">
              <a:buFontTx/>
              <a:buNone/>
            </a:pPr>
            <a:r>
              <a:rPr lang="en-US" altLang="en-US" b="1" dirty="0"/>
              <a:t>Answer: </a:t>
            </a:r>
            <a:r>
              <a:rPr lang="en-US" altLang="en-US" b="1" dirty="0">
                <a:solidFill>
                  <a:srgbClr val="F37021"/>
                </a:solidFill>
              </a:rPr>
              <a:t>D</a:t>
            </a:r>
            <a:endParaRPr lang="en-US" altLang="en-US" b="1" dirty="0"/>
          </a:p>
          <a:p>
            <a:pPr marL="0" indent="0">
              <a:buFontTx/>
              <a:buNone/>
            </a:pPr>
            <a:r>
              <a:rPr lang="en-US" altLang="en-US" b="1" dirty="0"/>
              <a:t>Rationale: </a:t>
            </a:r>
            <a:r>
              <a:rPr lang="en-US" altLang="en-US" dirty="0"/>
              <a:t>Permanent brain damage is very likely if the brain is without oxygen for 6 minutes or longer. After 10 minutes without oxygen, irreversible brain damage is likely.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nSpc>
                <a:spcPct val="85000"/>
              </a:lnSpc>
            </a:pPr>
            <a:r>
              <a:rPr lang="en-US" altLang="en-US" dirty="0"/>
              <a:t>Elements of BLS </a:t>
            </a:r>
            <a:r>
              <a:rPr lang="en-US" altLang="en-US" sz="2000" b="0" dirty="0"/>
              <a:t>(4 of 8)</a:t>
            </a:r>
          </a:p>
        </p:txBody>
      </p:sp>
      <p:sp>
        <p:nvSpPr>
          <p:cNvPr id="2" name="Rectangle 1"/>
          <p:cNvSpPr/>
          <p:nvPr/>
        </p:nvSpPr>
        <p:spPr>
          <a:xfrm>
            <a:off x="2314843" y="5170742"/>
            <a:ext cx="8151519" cy="646331"/>
          </a:xfrm>
          <a:prstGeom prst="rect">
            <a:avLst/>
          </a:prstGeom>
        </p:spPr>
        <p:txBody>
          <a:bodyPr wrap="square">
            <a:spAutoFit/>
          </a:bodyPr>
          <a:lstStyle/>
          <a:p>
            <a:r>
              <a:rPr lang="en-US" b="1" dirty="0"/>
              <a:t>FIGURE 14-2 </a:t>
            </a:r>
            <a:r>
              <a:rPr lang="en-US" dirty="0"/>
              <a:t>Time is critical for patients who are not breathing. If the brain is deprived of oxygen for 4 to 6 minutes, brain damage is possible.</a:t>
            </a:r>
          </a:p>
        </p:txBody>
      </p:sp>
      <p:sp>
        <p:nvSpPr>
          <p:cNvPr id="3" name="Rectangle 2"/>
          <p:cNvSpPr/>
          <p:nvPr/>
        </p:nvSpPr>
        <p:spPr>
          <a:xfrm>
            <a:off x="2385182" y="5854922"/>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1026" name="Picture 2" descr="A stopwatch is shown. Accompanying text reads, 0 to 1 minute: cardiac irritability, 0 to 4 minutes: brain damage not likely, 4 to 6 minutes: brain damage possible, 6 to 10 minutes: brain damage likely, and More than 10 minutes: irreversible brain damage.&#10;" title="A diagram illustrates the impact of time without oxygen on ce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0093" y="1318533"/>
            <a:ext cx="6171425" cy="37458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dirty="0"/>
              <a:t>Review</a:t>
            </a:r>
            <a:endParaRPr lang="en-US" altLang="en-US" sz="2800" b="0" dirty="0"/>
          </a:p>
        </p:txBody>
      </p:sp>
      <p:sp>
        <p:nvSpPr>
          <p:cNvPr id="73731" name="Rectangle 3"/>
          <p:cNvSpPr>
            <a:spLocks noGrp="1" noChangeArrowheads="1"/>
          </p:cNvSpPr>
          <p:nvPr>
            <p:ph type="body" idx="1"/>
          </p:nvPr>
        </p:nvSpPr>
        <p:spPr/>
        <p:txBody>
          <a:bodyPr/>
          <a:lstStyle/>
          <a:p>
            <a:pPr marL="457200" indent="-457200">
              <a:buFontTx/>
              <a:buAutoNum type="arabicPeriod"/>
            </a:pPr>
            <a:r>
              <a:rPr lang="en-US" altLang="en-US" dirty="0"/>
              <a:t>Brain damage is very likely in a brain that does not receive oxygen for:</a:t>
            </a:r>
          </a:p>
          <a:p>
            <a:pPr marL="1016000" lvl="1" indent="-444500">
              <a:buFontTx/>
              <a:buAutoNum type="alphaUcPeriod"/>
            </a:pPr>
            <a:r>
              <a:rPr lang="en-US" altLang="en-US" dirty="0"/>
              <a:t>0</a:t>
            </a:r>
            <a:r>
              <a:rPr lang="en-US" altLang="en-US" dirty="0">
                <a:ea typeface="MS PGothic" charset="-128"/>
              </a:rPr>
              <a:t>–</a:t>
            </a:r>
            <a:r>
              <a:rPr lang="en-US" altLang="en-US" dirty="0"/>
              <a:t>1 minutes.</a:t>
            </a:r>
            <a:br>
              <a:rPr lang="en-US" altLang="en-US" dirty="0"/>
            </a:br>
            <a:r>
              <a:rPr lang="en-US" altLang="en-US" b="1" dirty="0"/>
              <a:t>Rationale: </a:t>
            </a:r>
            <a:r>
              <a:rPr lang="en-US" altLang="en-US" dirty="0">
                <a:solidFill>
                  <a:srgbClr val="F37021"/>
                </a:solidFill>
              </a:rPr>
              <a:t>Cardiac irritability ensues at this stage.</a:t>
            </a:r>
          </a:p>
          <a:p>
            <a:pPr marL="1016000" lvl="1" indent="-444500">
              <a:buFontTx/>
              <a:buAutoNum type="alphaUcPeriod"/>
            </a:pPr>
            <a:r>
              <a:rPr lang="en-US" altLang="en-US" dirty="0"/>
              <a:t>0</a:t>
            </a:r>
            <a:r>
              <a:rPr lang="en-US" altLang="en-US" dirty="0">
                <a:ea typeface="MS PGothic" charset="-128"/>
              </a:rPr>
              <a:t>–</a:t>
            </a:r>
            <a:r>
              <a:rPr lang="en-US" altLang="en-US" dirty="0"/>
              <a:t>4 minutes.</a:t>
            </a:r>
            <a:br>
              <a:rPr lang="en-US" altLang="en-US" dirty="0"/>
            </a:br>
            <a:r>
              <a:rPr lang="en-US" altLang="en-US" b="1" dirty="0"/>
              <a:t>Rationale: </a:t>
            </a:r>
            <a:r>
              <a:rPr lang="en-US" altLang="en-US" dirty="0">
                <a:solidFill>
                  <a:srgbClr val="F37021"/>
                </a:solidFill>
              </a:rPr>
              <a:t>Brain damage is not likely at this stage.</a:t>
            </a:r>
          </a:p>
          <a:p>
            <a:pPr marL="1016000" lvl="1" indent="-444500">
              <a:buFontTx/>
              <a:buAutoNum type="alphaUcPeriod"/>
            </a:pPr>
            <a:r>
              <a:rPr lang="en-US" altLang="en-US" dirty="0"/>
              <a:t>4</a:t>
            </a:r>
            <a:r>
              <a:rPr lang="en-US" altLang="en-US" dirty="0">
                <a:ea typeface="MS PGothic" charset="-128"/>
              </a:rPr>
              <a:t>–</a:t>
            </a:r>
            <a:r>
              <a:rPr lang="en-US" altLang="en-US" dirty="0"/>
              <a:t>6 minutes.</a:t>
            </a:r>
            <a:br>
              <a:rPr lang="en-US" altLang="en-US" dirty="0"/>
            </a:br>
            <a:r>
              <a:rPr lang="en-US" altLang="en-US" b="1" dirty="0"/>
              <a:t>Rationale: </a:t>
            </a:r>
            <a:r>
              <a:rPr lang="en-US" altLang="en-US" dirty="0">
                <a:solidFill>
                  <a:srgbClr val="F37021"/>
                </a:solidFill>
              </a:rPr>
              <a:t>Brain damage is </a:t>
            </a:r>
            <a:r>
              <a:rPr lang="en-US" altLang="en-US" i="1" dirty="0">
                <a:solidFill>
                  <a:srgbClr val="F37021"/>
                </a:solidFill>
              </a:rPr>
              <a:t>possible</a:t>
            </a:r>
            <a:r>
              <a:rPr lang="en-US" altLang="en-US" dirty="0">
                <a:solidFill>
                  <a:srgbClr val="F37021"/>
                </a:solidFill>
              </a:rPr>
              <a:t> at this stage, but not </a:t>
            </a:r>
            <a:r>
              <a:rPr lang="en-US" altLang="en-US" i="1" dirty="0">
                <a:solidFill>
                  <a:srgbClr val="F37021"/>
                </a:solidFill>
              </a:rPr>
              <a:t>likely</a:t>
            </a:r>
            <a:r>
              <a:rPr lang="en-US" altLang="en-US" dirty="0">
                <a:solidFill>
                  <a:srgbClr val="F37021"/>
                </a:solidFill>
              </a:rPr>
              <a:t>.</a:t>
            </a:r>
          </a:p>
          <a:p>
            <a:pPr marL="1016000" lvl="1" indent="-444500">
              <a:buFontTx/>
              <a:buAutoNum type="alphaUcPeriod"/>
            </a:pPr>
            <a:r>
              <a:rPr lang="en-US" altLang="en-US" dirty="0"/>
              <a:t>6</a:t>
            </a:r>
            <a:r>
              <a:rPr lang="en-US" altLang="en-US" dirty="0">
                <a:ea typeface="MS PGothic" charset="-128"/>
              </a:rPr>
              <a:t>–</a:t>
            </a:r>
            <a:r>
              <a:rPr lang="en-US" altLang="en-US" dirty="0"/>
              <a:t>10 minutes.</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dirty="0"/>
              <a:t>Review</a:t>
            </a:r>
          </a:p>
        </p:txBody>
      </p:sp>
      <p:sp>
        <p:nvSpPr>
          <p:cNvPr id="74755" name="Rectangle 3"/>
          <p:cNvSpPr>
            <a:spLocks noGrp="1" noChangeArrowheads="1"/>
          </p:cNvSpPr>
          <p:nvPr>
            <p:ph type="body" idx="1"/>
          </p:nvPr>
        </p:nvSpPr>
        <p:spPr>
          <a:xfrm>
            <a:off x="914400" y="1447800"/>
            <a:ext cx="10196945" cy="4800600"/>
          </a:xfrm>
        </p:spPr>
        <p:txBody>
          <a:bodyPr/>
          <a:lstStyle/>
          <a:p>
            <a:pPr marL="457200" indent="-457200">
              <a:buFontTx/>
              <a:buAutoNum type="arabicPeriod" startAt="2"/>
            </a:pPr>
            <a:r>
              <a:rPr lang="en-US" altLang="en-US" dirty="0"/>
              <a:t>Which of the following sequences of events describes the AHA chain of survival?</a:t>
            </a:r>
          </a:p>
          <a:p>
            <a:pPr marL="1016000" lvl="1" indent="-444500">
              <a:buFontTx/>
              <a:buAutoNum type="alphaUcPeriod"/>
            </a:pPr>
            <a:r>
              <a:rPr lang="en-US" altLang="en-US" dirty="0"/>
              <a:t>Early access, integrated post-arrest care, early advanced care, early CPR, early defibrillation, recovery</a:t>
            </a:r>
          </a:p>
          <a:p>
            <a:pPr marL="1016000" lvl="1" indent="-444500">
              <a:buFontTx/>
              <a:buAutoNum type="alphaUcPeriod"/>
            </a:pPr>
            <a:r>
              <a:rPr lang="en-US" altLang="en-US" dirty="0"/>
              <a:t>Early advanced care, early defibrillation, integrated post-arrest care, early CPR, early access</a:t>
            </a:r>
          </a:p>
          <a:p>
            <a:pPr marL="1016000" lvl="1" indent="-444500">
              <a:buFontTx/>
              <a:buAutoNum type="alphaUcPeriod"/>
            </a:pPr>
            <a:r>
              <a:rPr lang="en-US" altLang="en-US" dirty="0"/>
              <a:t>Early access, early CPR, early defibrillation, early advanced care, integrated post-arrest care, recovery</a:t>
            </a:r>
          </a:p>
          <a:p>
            <a:pPr marL="1016000" lvl="1" indent="-444500">
              <a:buFontTx/>
              <a:buAutoNum type="alphaUcPeriod"/>
            </a:pPr>
            <a:r>
              <a:rPr lang="en-US" altLang="en-US" dirty="0"/>
              <a:t>Early access, early riser, early CPR, early advanced care</a:t>
            </a: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dirty="0"/>
              <a:t>Review</a:t>
            </a:r>
          </a:p>
        </p:txBody>
      </p:sp>
      <p:sp>
        <p:nvSpPr>
          <p:cNvPr id="75779" name="Rectangle 3"/>
          <p:cNvSpPr>
            <a:spLocks noGrp="1" noChangeArrowheads="1"/>
          </p:cNvSpPr>
          <p:nvPr>
            <p:ph type="body" idx="1"/>
          </p:nvPr>
        </p:nvSpPr>
        <p:spPr/>
        <p:txBody>
          <a:bodyPr/>
          <a:lstStyle/>
          <a:p>
            <a:pPr marL="0" indent="0">
              <a:buFontTx/>
              <a:buNone/>
            </a:pPr>
            <a:r>
              <a:rPr lang="en-US" altLang="en-US" b="1" dirty="0"/>
              <a:t>Answer: </a:t>
            </a:r>
            <a:r>
              <a:rPr lang="en-US" altLang="en-US" b="1" dirty="0">
                <a:solidFill>
                  <a:srgbClr val="F37021"/>
                </a:solidFill>
              </a:rPr>
              <a:t>C</a:t>
            </a:r>
            <a:endParaRPr lang="en-US" altLang="en-US" b="1" dirty="0"/>
          </a:p>
          <a:p>
            <a:pPr marL="0" indent="0">
              <a:buFontTx/>
              <a:buNone/>
            </a:pPr>
            <a:r>
              <a:rPr lang="en-US" altLang="en-US" b="1" dirty="0"/>
              <a:t>Rationale: </a:t>
            </a:r>
            <a:r>
              <a:rPr lang="en-US" altLang="en-US" dirty="0"/>
              <a:t>The AHA has determined an ideal sequence of events that, if taken, can improve the chance of successful resuscitation of a patient who has an occurrence of sudden cardiac arrest: early access, early CPR, early defibrillation, early advanced care, integrated post-arrest care, and a recovery plan. If any one of the links in the chain is absent, the patient is more likely to die.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dirty="0"/>
              <a:t>Review</a:t>
            </a:r>
            <a:endParaRPr lang="en-US" altLang="en-US" sz="2800" b="0" dirty="0"/>
          </a:p>
        </p:txBody>
      </p:sp>
      <p:sp>
        <p:nvSpPr>
          <p:cNvPr id="76803" name="Rectangle 3"/>
          <p:cNvSpPr>
            <a:spLocks noGrp="1" noChangeArrowheads="1"/>
          </p:cNvSpPr>
          <p:nvPr>
            <p:ph type="body" idx="1"/>
          </p:nvPr>
        </p:nvSpPr>
        <p:spPr/>
        <p:txBody>
          <a:bodyPr/>
          <a:lstStyle/>
          <a:p>
            <a:pPr marL="457200" indent="-457200">
              <a:buFontTx/>
              <a:buAutoNum type="arabicPeriod" startAt="2"/>
            </a:pPr>
            <a:r>
              <a:rPr lang="en-US" altLang="en-US" dirty="0"/>
              <a:t>Which of the following sequences of events describes the AHA chain of survival?</a:t>
            </a:r>
          </a:p>
          <a:p>
            <a:pPr marL="1016000" lvl="1" indent="-444500">
              <a:buFontTx/>
              <a:buAutoNum type="alphaUcPeriod"/>
            </a:pPr>
            <a:r>
              <a:rPr lang="en-US" altLang="en-US" dirty="0"/>
              <a:t>Early access, integrated post-arrest care, early advanced care, early CPR, early defibrillation, recovery</a:t>
            </a:r>
            <a:br>
              <a:rPr lang="en-US" altLang="en-US" dirty="0"/>
            </a:br>
            <a:r>
              <a:rPr lang="en-US" altLang="en-US" b="1" dirty="0"/>
              <a:t>Rationale: </a:t>
            </a:r>
            <a:r>
              <a:rPr lang="en-US" altLang="en-US" dirty="0">
                <a:solidFill>
                  <a:srgbClr val="F37021"/>
                </a:solidFill>
              </a:rPr>
              <a:t>Early CPR and defibrillation come before advanced care.</a:t>
            </a:r>
          </a:p>
          <a:p>
            <a:pPr marL="1028700" lvl="1" indent="-457200">
              <a:buAutoNum type="alphaUcPeriod" startAt="2"/>
            </a:pPr>
            <a:r>
              <a:rPr lang="en-US" altLang="en-US" dirty="0"/>
              <a:t>Early advanced care, early defibrillation, integrated post-arrest care, early CPR, 	 early access</a:t>
            </a:r>
            <a:br>
              <a:rPr lang="en-US" altLang="en-US" dirty="0"/>
            </a:br>
            <a:r>
              <a:rPr lang="en-US" altLang="en-US" b="1" dirty="0"/>
              <a:t>Rationale: </a:t>
            </a:r>
            <a:r>
              <a:rPr lang="en-US" altLang="en-US" dirty="0">
                <a:solidFill>
                  <a:srgbClr val="F37021"/>
                </a:solidFill>
              </a:rPr>
              <a:t>Chain is backwards.</a:t>
            </a:r>
            <a:r>
              <a:rPr lang="en-US" altLang="en-US" dirty="0"/>
              <a:t> </a:t>
            </a:r>
          </a:p>
          <a:p>
            <a:pPr marL="1028700" lvl="1" indent="-457200">
              <a:buAutoNum type="alphaUcPeriod" startAt="2"/>
            </a:pPr>
            <a:r>
              <a:rPr lang="en-US" altLang="en-US" dirty="0"/>
              <a:t>Early access, early CPR, early defibrillation, early advanced care, integrated post-arrest care, recovery</a:t>
            </a:r>
            <a:br>
              <a:rPr lang="en-US" altLang="en-US" dirty="0"/>
            </a:br>
            <a:r>
              <a:rPr lang="en-US" altLang="en-US" b="1" dirty="0"/>
              <a:t>Rationale: </a:t>
            </a:r>
            <a:r>
              <a:rPr lang="en-US" altLang="en-US" dirty="0">
                <a:solidFill>
                  <a:srgbClr val="F37021"/>
                </a:solidFill>
              </a:rPr>
              <a:t>Correct answer</a:t>
            </a:r>
          </a:p>
          <a:p>
            <a:pPr marL="1028700" lvl="1" indent="-457200">
              <a:buAutoNum type="alphaUcPeriod" startAt="2"/>
            </a:pPr>
            <a:r>
              <a:rPr lang="en-US" altLang="en-US" dirty="0"/>
              <a:t>Early access, early riser, early CPR, early advanced care</a:t>
            </a:r>
            <a:br>
              <a:rPr lang="en-US" altLang="en-US" dirty="0"/>
            </a:br>
            <a:r>
              <a:rPr lang="en-US" altLang="en-US" b="1" dirty="0"/>
              <a:t>Rationale: </a:t>
            </a:r>
            <a:r>
              <a:rPr lang="en-US" altLang="en-US" dirty="0">
                <a:solidFill>
                  <a:srgbClr val="F37021"/>
                </a:solidFill>
              </a:rPr>
              <a:t>Early riser is not in the chain of events.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dirty="0"/>
              <a:t>Review</a:t>
            </a:r>
          </a:p>
        </p:txBody>
      </p:sp>
      <p:sp>
        <p:nvSpPr>
          <p:cNvPr id="150530" name="Rectangle 3"/>
          <p:cNvSpPr>
            <a:spLocks noGrp="1" noChangeArrowheads="1"/>
          </p:cNvSpPr>
          <p:nvPr>
            <p:ph type="body" idx="1"/>
          </p:nvPr>
        </p:nvSpPr>
        <p:spPr>
          <a:ln w="19050">
            <a:miter lim="800000"/>
            <a:headEnd/>
            <a:tailEnd/>
          </a:ln>
        </p:spPr>
        <p:txBody>
          <a:bodyPr/>
          <a:lstStyle/>
          <a:p>
            <a:pPr marL="457200" indent="-457200">
              <a:buFontTx/>
              <a:buAutoNum type="arabicPeriod" startAt="3"/>
              <a:defRPr/>
            </a:pPr>
            <a:r>
              <a:rPr lang="en-US" dirty="0"/>
              <a:t>For CPR to be effective, the patient must be on a firm surface, lying in the ______________ position.</a:t>
            </a:r>
          </a:p>
          <a:p>
            <a:pPr marL="1016000" lvl="1" indent="-444500">
              <a:buFontTx/>
              <a:buAutoNum type="alphaUcPeriod"/>
              <a:defRPr/>
            </a:pPr>
            <a:r>
              <a:rPr lang="en-US" dirty="0"/>
              <a:t>Fowler</a:t>
            </a:r>
            <a:endParaRPr lang="en-US" strike="sngStrike" dirty="0"/>
          </a:p>
          <a:p>
            <a:pPr marL="1016000" lvl="1" indent="-444500">
              <a:buFontTx/>
              <a:buAutoNum type="alphaUcPeriod"/>
              <a:defRPr/>
            </a:pPr>
            <a:r>
              <a:rPr lang="en-US" dirty="0"/>
              <a:t>prone </a:t>
            </a:r>
          </a:p>
          <a:p>
            <a:pPr marL="1016000" lvl="1" indent="-444500">
              <a:buFontTx/>
              <a:buAutoNum type="alphaUcPeriod"/>
              <a:defRPr/>
            </a:pPr>
            <a:r>
              <a:rPr lang="en-US" dirty="0"/>
              <a:t>supine</a:t>
            </a:r>
          </a:p>
          <a:p>
            <a:pPr marL="1016000" lvl="1" indent="-444500">
              <a:buFontTx/>
              <a:buAutoNum type="alphaUcPeriod"/>
              <a:defRPr/>
            </a:pPr>
            <a:r>
              <a:rPr lang="en-US" dirty="0"/>
              <a:t>recovery</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dirty="0"/>
              <a:t>Review</a:t>
            </a:r>
          </a:p>
        </p:txBody>
      </p:sp>
      <p:sp>
        <p:nvSpPr>
          <p:cNvPr id="79875" name="Rectangle 3"/>
          <p:cNvSpPr>
            <a:spLocks noGrp="1" noChangeArrowheads="1"/>
          </p:cNvSpPr>
          <p:nvPr>
            <p:ph type="body" idx="1"/>
          </p:nvPr>
        </p:nvSpPr>
        <p:spPr/>
        <p:txBody>
          <a:bodyPr/>
          <a:lstStyle/>
          <a:p>
            <a:pPr marL="0" indent="0">
              <a:buFontTx/>
              <a:buNone/>
            </a:pPr>
            <a:r>
              <a:rPr lang="en-US" altLang="en-US" b="1" dirty="0"/>
              <a:t>Answer: </a:t>
            </a:r>
            <a:r>
              <a:rPr lang="en-US" altLang="en-US" b="1" dirty="0">
                <a:solidFill>
                  <a:srgbClr val="F37021"/>
                </a:solidFill>
              </a:rPr>
              <a:t>C</a:t>
            </a:r>
            <a:endParaRPr lang="en-US" altLang="en-US" b="1" dirty="0"/>
          </a:p>
          <a:p>
            <a:pPr marL="0" indent="0">
              <a:buFontTx/>
              <a:buNone/>
            </a:pPr>
            <a:r>
              <a:rPr lang="en-US" altLang="en-US" b="1" dirty="0"/>
              <a:t>Rationale: </a:t>
            </a:r>
            <a:r>
              <a:rPr lang="en-US" altLang="en-US" dirty="0"/>
              <a:t>For CPR to be effective, the patient must be lying supine on a firm surface, with enough clear space around the patient for two rescuers to perform CPR. If the patient is crumpled up or lying face down, you will need to reposition him or her. The few seconds that you spend repositioning the patient properly will greatly improve the delivery and effectiveness of CPR.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dirty="0"/>
              <a:t>Review</a:t>
            </a:r>
            <a:endParaRPr lang="en-US" altLang="en-US" sz="2800" b="0" dirty="0"/>
          </a:p>
        </p:txBody>
      </p:sp>
      <p:sp>
        <p:nvSpPr>
          <p:cNvPr id="80899" name="Rectangle 3"/>
          <p:cNvSpPr>
            <a:spLocks noGrp="1" noChangeArrowheads="1"/>
          </p:cNvSpPr>
          <p:nvPr>
            <p:ph type="body" idx="1"/>
          </p:nvPr>
        </p:nvSpPr>
        <p:spPr/>
        <p:txBody>
          <a:bodyPr/>
          <a:lstStyle/>
          <a:p>
            <a:pPr marL="457200" indent="-457200">
              <a:buFontTx/>
              <a:buAutoNum type="arabicPeriod" startAt="3"/>
            </a:pPr>
            <a:r>
              <a:rPr lang="en-US" altLang="en-US" dirty="0"/>
              <a:t>For CPR to be effective, the patient must be on a firm surface, lying in the ______________ position.</a:t>
            </a:r>
          </a:p>
          <a:p>
            <a:pPr marL="1016000" lvl="1" indent="-444500">
              <a:buFontTx/>
              <a:buAutoNum type="alphaUcPeriod"/>
            </a:pPr>
            <a:r>
              <a:rPr lang="en-US" altLang="en-US" dirty="0"/>
              <a:t>Fowler</a:t>
            </a:r>
            <a:br>
              <a:rPr lang="en-US" altLang="en-US" dirty="0"/>
            </a:br>
            <a:r>
              <a:rPr lang="en-US" altLang="en-US" b="1" dirty="0"/>
              <a:t>Rationale: </a:t>
            </a:r>
            <a:r>
              <a:rPr lang="en-US" altLang="en-US" dirty="0">
                <a:solidFill>
                  <a:srgbClr val="F37021"/>
                </a:solidFill>
              </a:rPr>
              <a:t>The patient is sitting up with knees bent in this position, making it nearly impossible to make effective chest compressions.</a:t>
            </a:r>
          </a:p>
          <a:p>
            <a:pPr marL="1016000" lvl="1" indent="-444500">
              <a:buFontTx/>
              <a:buAutoNum type="alphaUcPeriod"/>
            </a:pPr>
            <a:r>
              <a:rPr lang="en-US" altLang="en-US" dirty="0"/>
              <a:t>prone </a:t>
            </a:r>
            <a:br>
              <a:rPr lang="en-US" altLang="en-US" dirty="0"/>
            </a:br>
            <a:r>
              <a:rPr lang="en-US" altLang="en-US" b="1" dirty="0"/>
              <a:t>Rationale: </a:t>
            </a:r>
            <a:r>
              <a:rPr lang="en-US" altLang="en-US" dirty="0">
                <a:solidFill>
                  <a:srgbClr val="F37021"/>
                </a:solidFill>
              </a:rPr>
              <a:t>The patient is lying facedown in this position.</a:t>
            </a:r>
          </a:p>
          <a:p>
            <a:pPr marL="1016000" lvl="1" indent="-444500">
              <a:buFontTx/>
              <a:buAutoNum type="alphaUcPeriod" startAt="3"/>
            </a:pPr>
            <a:r>
              <a:rPr lang="en-US" altLang="en-US" dirty="0"/>
              <a:t>supine</a:t>
            </a:r>
            <a:br>
              <a:rPr lang="en-US" altLang="en-US" dirty="0"/>
            </a:br>
            <a:r>
              <a:rPr lang="en-US" altLang="en-US" b="1" dirty="0"/>
              <a:t>Rationale: </a:t>
            </a:r>
            <a:r>
              <a:rPr lang="en-US" altLang="en-US" dirty="0">
                <a:solidFill>
                  <a:srgbClr val="F37021"/>
                </a:solidFill>
              </a:rPr>
              <a:t>Correct answer</a:t>
            </a:r>
          </a:p>
          <a:p>
            <a:pPr marL="1016000" lvl="1" indent="-444500">
              <a:buFontTx/>
              <a:buAutoNum type="alphaUcPeriod" startAt="3"/>
            </a:pPr>
            <a:r>
              <a:rPr lang="en-US" altLang="en-US" dirty="0"/>
              <a:t>recovery</a:t>
            </a:r>
            <a:br>
              <a:rPr lang="en-US" altLang="en-US" dirty="0"/>
            </a:br>
            <a:r>
              <a:rPr lang="en-US" altLang="en-US" b="1" dirty="0"/>
              <a:t>Rationale: </a:t>
            </a:r>
            <a:r>
              <a:rPr lang="en-US" altLang="en-US" dirty="0">
                <a:solidFill>
                  <a:srgbClr val="F37021"/>
                </a:solidFill>
              </a:rPr>
              <a:t>The patient is lying facedown with one knee bent and the head slightly tilted.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dirty="0"/>
              <a:t>Review</a:t>
            </a:r>
          </a:p>
        </p:txBody>
      </p:sp>
      <p:sp>
        <p:nvSpPr>
          <p:cNvPr id="82947" name="Rectangle 3"/>
          <p:cNvSpPr>
            <a:spLocks noGrp="1" noChangeArrowheads="1"/>
          </p:cNvSpPr>
          <p:nvPr>
            <p:ph type="body" idx="1"/>
          </p:nvPr>
        </p:nvSpPr>
        <p:spPr/>
        <p:txBody>
          <a:bodyPr/>
          <a:lstStyle/>
          <a:p>
            <a:pPr marL="457200" indent="-457200">
              <a:lnSpc>
                <a:spcPct val="90000"/>
              </a:lnSpc>
              <a:buFontTx/>
              <a:buAutoNum type="arabicPeriod" startAt="4"/>
            </a:pPr>
            <a:r>
              <a:rPr lang="en-US" altLang="en-US" dirty="0"/>
              <a:t>The pulse check should take:</a:t>
            </a:r>
          </a:p>
          <a:p>
            <a:pPr marL="1016000" lvl="1" indent="-444500">
              <a:lnSpc>
                <a:spcPct val="90000"/>
              </a:lnSpc>
              <a:buFontTx/>
              <a:buAutoNum type="alphaUcPeriod"/>
            </a:pPr>
            <a:r>
              <a:rPr lang="en-US" altLang="en-US" dirty="0"/>
              <a:t>1 second.</a:t>
            </a:r>
          </a:p>
          <a:p>
            <a:pPr marL="1016000" lvl="1" indent="-444500">
              <a:lnSpc>
                <a:spcPct val="90000"/>
              </a:lnSpc>
              <a:buFontTx/>
              <a:buAutoNum type="alphaUcPeriod"/>
            </a:pPr>
            <a:r>
              <a:rPr lang="en-US" altLang="en-US" dirty="0"/>
              <a:t>at least 1 second but no more than 5 seconds.</a:t>
            </a:r>
          </a:p>
          <a:p>
            <a:pPr marL="1016000" lvl="1" indent="-444500">
              <a:lnSpc>
                <a:spcPct val="90000"/>
              </a:lnSpc>
              <a:buFontTx/>
              <a:buAutoNum type="alphaUcPeriod"/>
            </a:pPr>
            <a:r>
              <a:rPr lang="en-US" altLang="en-US" dirty="0"/>
              <a:t>at least 10 seconds.</a:t>
            </a:r>
          </a:p>
          <a:p>
            <a:pPr marL="1016000" lvl="1" indent="-444500">
              <a:lnSpc>
                <a:spcPct val="90000"/>
              </a:lnSpc>
              <a:buFontTx/>
              <a:buAutoNum type="alphaUcPeriod"/>
            </a:pPr>
            <a:r>
              <a:rPr lang="en-US" altLang="en-US" dirty="0"/>
              <a:t>at least 5 seconds but no more than 10 seconds.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dirty="0"/>
              <a:t>Review</a:t>
            </a:r>
          </a:p>
        </p:txBody>
      </p:sp>
      <p:sp>
        <p:nvSpPr>
          <p:cNvPr id="83971" name="Rectangle 3"/>
          <p:cNvSpPr>
            <a:spLocks noGrp="1" noChangeArrowheads="1"/>
          </p:cNvSpPr>
          <p:nvPr>
            <p:ph type="body" idx="1"/>
          </p:nvPr>
        </p:nvSpPr>
        <p:spPr/>
        <p:txBody>
          <a:bodyPr/>
          <a:lstStyle/>
          <a:p>
            <a:pPr marL="0" indent="0">
              <a:lnSpc>
                <a:spcPct val="90000"/>
              </a:lnSpc>
              <a:buFontTx/>
              <a:buNone/>
            </a:pPr>
            <a:r>
              <a:rPr lang="en-US" altLang="en-US" b="1" dirty="0"/>
              <a:t>Answer: </a:t>
            </a:r>
            <a:r>
              <a:rPr lang="en-US" altLang="en-US" b="1" dirty="0">
                <a:solidFill>
                  <a:srgbClr val="F37021"/>
                </a:solidFill>
              </a:rPr>
              <a:t>D</a:t>
            </a:r>
            <a:endParaRPr lang="en-US" altLang="en-US" b="1" dirty="0"/>
          </a:p>
          <a:p>
            <a:pPr marL="0" indent="0">
              <a:lnSpc>
                <a:spcPct val="90000"/>
              </a:lnSpc>
              <a:buFontTx/>
              <a:buNone/>
            </a:pPr>
            <a:r>
              <a:rPr lang="en-US" altLang="en-US" b="1" dirty="0"/>
              <a:t>Rationale: </a:t>
            </a:r>
            <a:r>
              <a:rPr lang="en-US" altLang="en-US" dirty="0"/>
              <a:t>The pulse check should take at least 5 seconds but no more than 10 seconds.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dirty="0"/>
              <a:t>Review</a:t>
            </a:r>
            <a:endParaRPr lang="en-US" altLang="en-US" sz="2800" b="0" dirty="0"/>
          </a:p>
        </p:txBody>
      </p:sp>
      <p:sp>
        <p:nvSpPr>
          <p:cNvPr id="84995" name="Rectangle 3"/>
          <p:cNvSpPr>
            <a:spLocks noGrp="1" noChangeArrowheads="1"/>
          </p:cNvSpPr>
          <p:nvPr>
            <p:ph type="body" idx="1"/>
          </p:nvPr>
        </p:nvSpPr>
        <p:spPr/>
        <p:txBody>
          <a:bodyPr/>
          <a:lstStyle/>
          <a:p>
            <a:pPr marL="457200" indent="-457200">
              <a:buFontTx/>
              <a:buAutoNum type="arabicPeriod" startAt="4"/>
            </a:pPr>
            <a:r>
              <a:rPr lang="en-US" altLang="en-US" dirty="0"/>
              <a:t>The pulse check should take:</a:t>
            </a:r>
          </a:p>
          <a:p>
            <a:pPr marL="1016000" lvl="1" indent="-444500">
              <a:spcBef>
                <a:spcPct val="15000"/>
              </a:spcBef>
              <a:buFontTx/>
              <a:buAutoNum type="alphaUcPeriod"/>
            </a:pPr>
            <a:r>
              <a:rPr lang="en-US" altLang="en-US" dirty="0"/>
              <a:t>1 second.</a:t>
            </a:r>
            <a:br>
              <a:rPr lang="en-US" altLang="en-US" dirty="0"/>
            </a:br>
            <a:r>
              <a:rPr lang="en-US" altLang="en-US" b="1" dirty="0"/>
              <a:t>Rationale: </a:t>
            </a:r>
            <a:r>
              <a:rPr lang="en-US" altLang="en-US" dirty="0">
                <a:solidFill>
                  <a:srgbClr val="F37021"/>
                </a:solidFill>
              </a:rPr>
              <a:t>One second is not long enough to detect a pulse.</a:t>
            </a:r>
          </a:p>
          <a:p>
            <a:pPr marL="1016000" lvl="1" indent="-444500">
              <a:spcBef>
                <a:spcPct val="15000"/>
              </a:spcBef>
              <a:buFontTx/>
              <a:buAutoNum type="alphaUcPeriod"/>
            </a:pPr>
            <a:r>
              <a:rPr lang="en-US" altLang="en-US" dirty="0"/>
              <a:t>at least 1 second but no more than 5 seconds.</a:t>
            </a:r>
            <a:br>
              <a:rPr lang="en-US" altLang="en-US" dirty="0"/>
            </a:br>
            <a:r>
              <a:rPr lang="en-US" altLang="en-US" b="1" dirty="0"/>
              <a:t>Rationale: </a:t>
            </a:r>
            <a:r>
              <a:rPr lang="en-US" altLang="en-US" dirty="0">
                <a:solidFill>
                  <a:srgbClr val="F37021"/>
                </a:solidFill>
              </a:rPr>
              <a:t>Five seconds may not be long enough to detect a pulse.</a:t>
            </a:r>
          </a:p>
          <a:p>
            <a:pPr marL="1016000" lvl="1" indent="-444500">
              <a:spcBef>
                <a:spcPct val="15000"/>
              </a:spcBef>
              <a:buFontTx/>
              <a:buAutoNum type="alphaUcPeriod" startAt="3"/>
            </a:pPr>
            <a:r>
              <a:rPr lang="en-US" altLang="en-US" dirty="0"/>
              <a:t>at least 10 seconds.</a:t>
            </a:r>
            <a:br>
              <a:rPr lang="en-US" altLang="en-US" dirty="0"/>
            </a:br>
            <a:r>
              <a:rPr lang="en-US" altLang="en-US" b="1" dirty="0"/>
              <a:t>Rationale: </a:t>
            </a:r>
            <a:r>
              <a:rPr lang="en-US" altLang="en-US" dirty="0">
                <a:solidFill>
                  <a:srgbClr val="F37021"/>
                </a:solidFill>
              </a:rPr>
              <a:t>Ten seconds is a long time in this situation. The brain should not be deprived of oxygen for longer than 6 minutes. Every second counts.</a:t>
            </a:r>
          </a:p>
          <a:p>
            <a:pPr marL="1016000" lvl="1" indent="-444500">
              <a:spcBef>
                <a:spcPct val="15000"/>
              </a:spcBef>
              <a:buFontTx/>
              <a:buAutoNum type="alphaUcPeriod" startAt="3"/>
            </a:pPr>
            <a:r>
              <a:rPr lang="en-US" altLang="en-US" dirty="0"/>
              <a:t>at least 5 seconds but no more than 10 seconds.</a:t>
            </a:r>
            <a:br>
              <a:rPr lang="en-US" altLang="en-US" dirty="0"/>
            </a:br>
            <a:r>
              <a:rPr lang="en-US" altLang="en-US" b="1" dirty="0"/>
              <a:t>Rationale: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nSpc>
                <a:spcPct val="85000"/>
              </a:lnSpc>
            </a:pPr>
            <a:r>
              <a:rPr lang="en-US" altLang="en-US" dirty="0"/>
              <a:t>Elements of BLS </a:t>
            </a:r>
            <a:r>
              <a:rPr lang="en-US" altLang="en-US" sz="2000" b="0" dirty="0"/>
              <a:t>(5 of 8)</a:t>
            </a:r>
          </a:p>
        </p:txBody>
      </p:sp>
      <p:sp>
        <p:nvSpPr>
          <p:cNvPr id="10243" name="Content Placeholder 2"/>
          <p:cNvSpPr>
            <a:spLocks noGrp="1"/>
          </p:cNvSpPr>
          <p:nvPr>
            <p:ph type="body" idx="1"/>
          </p:nvPr>
        </p:nvSpPr>
        <p:spPr/>
        <p:txBody>
          <a:bodyPr rIns="228600"/>
          <a:lstStyle/>
          <a:p>
            <a:pPr>
              <a:spcBef>
                <a:spcPct val="35000"/>
              </a:spcBef>
            </a:pPr>
            <a:r>
              <a:rPr lang="en-US" altLang="en-US" dirty="0"/>
              <a:t>Cardiopulmonary resuscitation (CPR)</a:t>
            </a:r>
          </a:p>
          <a:p>
            <a:pPr lvl="1">
              <a:spcBef>
                <a:spcPct val="35000"/>
              </a:spcBef>
            </a:pPr>
            <a:r>
              <a:rPr lang="en-US" altLang="en-US" dirty="0"/>
              <a:t>Reestablishes circulation and artificial ventilation in a patient who is not breathing and has no pulse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en-US" dirty="0"/>
              <a:t>Review</a:t>
            </a:r>
          </a:p>
        </p:txBody>
      </p:sp>
      <p:sp>
        <p:nvSpPr>
          <p:cNvPr id="87043" name="Rectangle 3"/>
          <p:cNvSpPr>
            <a:spLocks noGrp="1" noChangeArrowheads="1"/>
          </p:cNvSpPr>
          <p:nvPr>
            <p:ph type="body" idx="1"/>
          </p:nvPr>
        </p:nvSpPr>
        <p:spPr/>
        <p:txBody>
          <a:bodyPr/>
          <a:lstStyle/>
          <a:p>
            <a:pPr marL="457200" indent="-457200">
              <a:buFontTx/>
              <a:buAutoNum type="arabicPeriod" startAt="5"/>
            </a:pPr>
            <a:r>
              <a:rPr lang="en-US" altLang="en-US" dirty="0"/>
              <a:t>Artificial ventilation may result in the stomach becoming filled with air, a condition called:</a:t>
            </a:r>
          </a:p>
          <a:p>
            <a:pPr marL="1016000" lvl="1" indent="-444500">
              <a:buFontTx/>
              <a:buAutoNum type="alphaUcPeriod"/>
            </a:pPr>
            <a:r>
              <a:rPr lang="en-US" altLang="en-US" dirty="0"/>
              <a:t>gastric distention.</a:t>
            </a:r>
          </a:p>
          <a:p>
            <a:pPr marL="1016000" lvl="1" indent="-444500">
              <a:buFontTx/>
              <a:buAutoNum type="alphaUcPeriod"/>
            </a:pPr>
            <a:r>
              <a:rPr lang="en-US" altLang="en-US" dirty="0"/>
              <a:t>vomitus.</a:t>
            </a:r>
          </a:p>
          <a:p>
            <a:pPr marL="1016000" lvl="1" indent="-444500">
              <a:buFontTx/>
              <a:buAutoNum type="alphaUcPeriod"/>
            </a:pPr>
            <a:r>
              <a:rPr lang="en-US" altLang="en-US" dirty="0"/>
              <a:t>abdominal-thrust maneuver.</a:t>
            </a:r>
          </a:p>
          <a:p>
            <a:pPr marL="1016000" lvl="1" indent="-444500">
              <a:buFontTx/>
              <a:buAutoNum type="alphaUcPeriod"/>
            </a:pPr>
            <a:r>
              <a:rPr lang="en-US" altLang="en-US" dirty="0"/>
              <a:t>acute abdomen.</a:t>
            </a: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en-US" dirty="0"/>
              <a:t>Review</a:t>
            </a:r>
          </a:p>
        </p:txBody>
      </p:sp>
      <p:sp>
        <p:nvSpPr>
          <p:cNvPr id="88067" name="Rectangle 3"/>
          <p:cNvSpPr>
            <a:spLocks noGrp="1" noChangeArrowheads="1"/>
          </p:cNvSpPr>
          <p:nvPr>
            <p:ph type="body" idx="1"/>
          </p:nvPr>
        </p:nvSpPr>
        <p:spPr/>
        <p:txBody>
          <a:bodyPr/>
          <a:lstStyle/>
          <a:p>
            <a:pPr marL="0" indent="0">
              <a:buFontTx/>
              <a:buNone/>
            </a:pPr>
            <a:r>
              <a:rPr lang="en-US" altLang="en-US" b="1" dirty="0"/>
              <a:t>Answer: </a:t>
            </a:r>
            <a:r>
              <a:rPr lang="en-US" altLang="en-US" b="1" dirty="0">
                <a:solidFill>
                  <a:srgbClr val="F37021"/>
                </a:solidFill>
              </a:rPr>
              <a:t>A</a:t>
            </a:r>
            <a:endParaRPr lang="en-US" altLang="en-US" b="1" dirty="0"/>
          </a:p>
          <a:p>
            <a:pPr marL="0" indent="0">
              <a:buFontTx/>
              <a:buNone/>
            </a:pPr>
            <a:r>
              <a:rPr lang="en-US" altLang="en-US" b="1" dirty="0"/>
              <a:t>Rationale: </a:t>
            </a:r>
            <a:r>
              <a:rPr lang="en-US" altLang="en-US" dirty="0"/>
              <a:t>Artificial ventilation may result in the stomach becoming filled with air, a condition called gastric distention. Gastric distention is likely to occur if you ventilate too fast, if you give too much air, or if the airway is not opened adequately. Therefore, it is important for you to give slow, gentle breaths.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dirty="0"/>
              <a:t>Review</a:t>
            </a:r>
            <a:endParaRPr lang="en-US" altLang="en-US" sz="2800" b="0" dirty="0"/>
          </a:p>
        </p:txBody>
      </p:sp>
      <p:sp>
        <p:nvSpPr>
          <p:cNvPr id="89091" name="Rectangle 3"/>
          <p:cNvSpPr>
            <a:spLocks noGrp="1" noChangeArrowheads="1"/>
          </p:cNvSpPr>
          <p:nvPr>
            <p:ph type="body" idx="1"/>
          </p:nvPr>
        </p:nvSpPr>
        <p:spPr/>
        <p:txBody>
          <a:bodyPr/>
          <a:lstStyle/>
          <a:p>
            <a:pPr marL="457200" indent="-457200">
              <a:buFontTx/>
              <a:buAutoNum type="arabicPeriod" startAt="5"/>
            </a:pPr>
            <a:r>
              <a:rPr lang="en-US" altLang="en-US" dirty="0"/>
              <a:t>Artificial ventilation may result in the stomach becoming filled with air, a condition called:</a:t>
            </a:r>
          </a:p>
          <a:p>
            <a:pPr marL="1016000" lvl="1" indent="-444500">
              <a:buFontTx/>
              <a:buAutoNum type="alphaUcPeriod"/>
            </a:pPr>
            <a:r>
              <a:rPr lang="en-US" altLang="en-US" dirty="0"/>
              <a:t>gastric distention.</a:t>
            </a:r>
            <a:br>
              <a:rPr lang="en-US" altLang="en-US" dirty="0"/>
            </a:br>
            <a:r>
              <a:rPr lang="en-US" altLang="en-US" b="1" dirty="0"/>
              <a:t>Rationale: </a:t>
            </a:r>
            <a:r>
              <a:rPr lang="en-US" altLang="en-US" dirty="0">
                <a:solidFill>
                  <a:srgbClr val="F37021"/>
                </a:solidFill>
              </a:rPr>
              <a:t>Correct answer</a:t>
            </a:r>
          </a:p>
          <a:p>
            <a:pPr marL="1016000" lvl="1" indent="-444500">
              <a:buFontTx/>
              <a:buAutoNum type="alphaUcPeriod"/>
            </a:pPr>
            <a:r>
              <a:rPr lang="en-US" altLang="en-US" dirty="0"/>
              <a:t>vomitus.</a:t>
            </a:r>
            <a:br>
              <a:rPr lang="en-US" altLang="en-US" dirty="0"/>
            </a:br>
            <a:r>
              <a:rPr lang="en-US" altLang="en-US" b="1" dirty="0"/>
              <a:t>Rationale: </a:t>
            </a:r>
            <a:r>
              <a:rPr lang="en-US" altLang="en-US" dirty="0">
                <a:solidFill>
                  <a:srgbClr val="F37021"/>
                </a:solidFill>
              </a:rPr>
              <a:t>Gastric distention may lead to vomitus. </a:t>
            </a:r>
          </a:p>
          <a:p>
            <a:pPr marL="1016000" lvl="1" indent="-444500">
              <a:buFontTx/>
              <a:buAutoNum type="alphaUcPeriod" startAt="3"/>
            </a:pPr>
            <a:r>
              <a:rPr lang="en-US" altLang="en-US" dirty="0"/>
              <a:t>abdominal-thrust maneuver.</a:t>
            </a:r>
            <a:br>
              <a:rPr lang="en-US" altLang="en-US" dirty="0"/>
            </a:br>
            <a:r>
              <a:rPr lang="en-US" altLang="en-US" b="1" dirty="0"/>
              <a:t>Rationale: </a:t>
            </a:r>
            <a:r>
              <a:rPr lang="en-US" altLang="en-US" dirty="0">
                <a:solidFill>
                  <a:srgbClr val="F37021"/>
                </a:solidFill>
              </a:rPr>
              <a:t>The abdominal-thrust maneuver is a method of removing a foreign obstruction from an airway. </a:t>
            </a:r>
          </a:p>
          <a:p>
            <a:pPr marL="1016000" lvl="1" indent="-444500">
              <a:buFontTx/>
              <a:buAutoNum type="alphaUcPeriod" startAt="3"/>
            </a:pPr>
            <a:r>
              <a:rPr lang="en-US" altLang="en-US" dirty="0"/>
              <a:t>acute abdomen.</a:t>
            </a:r>
            <a:br>
              <a:rPr lang="en-US" altLang="en-US" dirty="0"/>
            </a:br>
            <a:r>
              <a:rPr lang="en-US" altLang="en-US" b="1" dirty="0"/>
              <a:t>Rationale: </a:t>
            </a:r>
            <a:r>
              <a:rPr lang="en-US" altLang="en-US" dirty="0">
                <a:solidFill>
                  <a:srgbClr val="F37021"/>
                </a:solidFill>
              </a:rPr>
              <a:t>Acute abdomen is a medical term referring to the sudden onset of abdominal pain, generally associated with severe, progressive problems that require medical attention.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en-US" dirty="0"/>
              <a:t>Review</a:t>
            </a:r>
          </a:p>
        </p:txBody>
      </p:sp>
      <p:sp>
        <p:nvSpPr>
          <p:cNvPr id="91139" name="Rectangle 3"/>
          <p:cNvSpPr>
            <a:spLocks noGrp="1" noChangeArrowheads="1"/>
          </p:cNvSpPr>
          <p:nvPr>
            <p:ph type="body" idx="1"/>
          </p:nvPr>
        </p:nvSpPr>
        <p:spPr/>
        <p:txBody>
          <a:bodyPr/>
          <a:lstStyle/>
          <a:p>
            <a:pPr marL="457200" indent="-457200">
              <a:buFontTx/>
              <a:buAutoNum type="arabicPeriod" startAt="6"/>
            </a:pPr>
            <a:r>
              <a:rPr lang="en-US" altLang="en-US" dirty="0"/>
              <a:t>The ______________ is a circumferential chest compression device composed of a constricting band and backboard.</a:t>
            </a:r>
          </a:p>
          <a:p>
            <a:pPr marL="1016000" lvl="1" indent="-444500">
              <a:buFontTx/>
              <a:buAutoNum type="alphaUcPeriod"/>
            </a:pPr>
            <a:r>
              <a:rPr lang="en-US" altLang="en-US" dirty="0"/>
              <a:t>mechanical piston device</a:t>
            </a:r>
          </a:p>
          <a:p>
            <a:pPr marL="1016000" lvl="1" indent="-444500">
              <a:buFontTx/>
              <a:buAutoNum type="alphaUcPeriod"/>
            </a:pPr>
            <a:r>
              <a:rPr lang="en-US" altLang="en-US" dirty="0"/>
              <a:t>load-distributing band</a:t>
            </a:r>
          </a:p>
          <a:p>
            <a:pPr marL="1016000" lvl="1" indent="-444500">
              <a:buFontTx/>
              <a:buAutoNum type="alphaUcPeriod"/>
            </a:pPr>
            <a:r>
              <a:rPr lang="en-US" altLang="en-US" dirty="0"/>
              <a:t>impedance threshold device</a:t>
            </a:r>
          </a:p>
          <a:p>
            <a:pPr marL="1016000" lvl="1" indent="-444500">
              <a:buFontTx/>
              <a:buAutoNum type="alphaUcPeriod"/>
            </a:pPr>
            <a:r>
              <a:rPr lang="en-US" altLang="en-US" dirty="0"/>
              <a:t>cardiopulmonary resuscitation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en-US" dirty="0"/>
              <a:t>Review</a:t>
            </a:r>
          </a:p>
        </p:txBody>
      </p:sp>
      <p:sp>
        <p:nvSpPr>
          <p:cNvPr id="92163" name="Rectangle 3"/>
          <p:cNvSpPr>
            <a:spLocks noGrp="1" noChangeArrowheads="1"/>
          </p:cNvSpPr>
          <p:nvPr>
            <p:ph type="body" idx="1"/>
          </p:nvPr>
        </p:nvSpPr>
        <p:spPr/>
        <p:txBody>
          <a:bodyPr/>
          <a:lstStyle/>
          <a:p>
            <a:pPr marL="0" indent="0">
              <a:buFontTx/>
              <a:buNone/>
            </a:pPr>
            <a:r>
              <a:rPr lang="en-US" altLang="en-US" b="1" dirty="0"/>
              <a:t>Answer: </a:t>
            </a:r>
            <a:r>
              <a:rPr lang="en-US" altLang="en-US" b="1" dirty="0">
                <a:solidFill>
                  <a:srgbClr val="F37021"/>
                </a:solidFill>
              </a:rPr>
              <a:t>B</a:t>
            </a:r>
            <a:endParaRPr lang="en-US" altLang="en-US" b="1" dirty="0"/>
          </a:p>
          <a:p>
            <a:pPr marL="0" indent="0">
              <a:buFontTx/>
              <a:buNone/>
            </a:pPr>
            <a:r>
              <a:rPr lang="en-US" altLang="en-US" b="1" dirty="0"/>
              <a:t>Rationale: </a:t>
            </a:r>
            <a:r>
              <a:rPr lang="en-US" altLang="en-US" dirty="0"/>
              <a:t>The load-distributing band is a circumferential chest compression device composed of a constricting band and backboard. The device is either electronically or pneumatically driven to compress the heart by putting inward pressure on the thorax. As with the mechanical piston device, use of the device frees the rescuer to complete other tasks. It is lighter and easier to apply than the mechanical piston device.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en-US" dirty="0"/>
              <a:t>Review</a:t>
            </a:r>
            <a:endParaRPr lang="en-US" altLang="en-US" sz="2000" b="0" dirty="0"/>
          </a:p>
        </p:txBody>
      </p:sp>
      <p:sp>
        <p:nvSpPr>
          <p:cNvPr id="93187" name="Rectangle 3"/>
          <p:cNvSpPr>
            <a:spLocks noGrp="1" noChangeArrowheads="1"/>
          </p:cNvSpPr>
          <p:nvPr>
            <p:ph type="body" idx="1"/>
          </p:nvPr>
        </p:nvSpPr>
        <p:spPr>
          <a:xfrm>
            <a:off x="914400" y="1447800"/>
            <a:ext cx="10363200" cy="5036128"/>
          </a:xfrm>
        </p:spPr>
        <p:txBody>
          <a:bodyPr/>
          <a:lstStyle/>
          <a:p>
            <a:pPr marL="457200" indent="-457200">
              <a:buFontTx/>
              <a:buAutoNum type="arabicPeriod" startAt="6"/>
            </a:pPr>
            <a:r>
              <a:rPr lang="en-US" altLang="en-US" dirty="0"/>
              <a:t>The ______________ is a circumferential chest compression device composed of a constricting band and backboard.</a:t>
            </a:r>
          </a:p>
          <a:p>
            <a:pPr marL="1016000" lvl="1" indent="-444500">
              <a:buFontTx/>
              <a:buAutoNum type="alphaUcPeriod"/>
            </a:pPr>
            <a:r>
              <a:rPr lang="en-US" altLang="en-US" dirty="0"/>
              <a:t>mechanical piston device</a:t>
            </a:r>
            <a:br>
              <a:rPr lang="en-US" altLang="en-US" dirty="0"/>
            </a:br>
            <a:r>
              <a:rPr lang="en-US" altLang="en-US" b="1" dirty="0"/>
              <a:t>Rationale: </a:t>
            </a:r>
            <a:r>
              <a:rPr lang="en-US" altLang="en-US" dirty="0">
                <a:solidFill>
                  <a:srgbClr val="F37021"/>
                </a:solidFill>
              </a:rPr>
              <a:t>This device depresses the sternum via a compressed gas-powered plunger mounted on a backboard.</a:t>
            </a:r>
          </a:p>
          <a:p>
            <a:pPr marL="1016000" lvl="1" indent="-444500">
              <a:buFontTx/>
              <a:buAutoNum type="alphaUcPeriod"/>
            </a:pPr>
            <a:r>
              <a:rPr lang="en-US" altLang="en-US" dirty="0"/>
              <a:t>load-distributing band</a:t>
            </a:r>
            <a:br>
              <a:rPr lang="en-US" altLang="en-US" dirty="0"/>
            </a:br>
            <a:r>
              <a:rPr lang="en-US" altLang="en-US" b="1" dirty="0"/>
              <a:t>Rationale: </a:t>
            </a:r>
            <a:r>
              <a:rPr lang="en-US" altLang="en-US" dirty="0">
                <a:solidFill>
                  <a:srgbClr val="F37021"/>
                </a:solidFill>
              </a:rPr>
              <a:t>Correct answer</a:t>
            </a:r>
          </a:p>
          <a:p>
            <a:pPr marL="1016000" lvl="1" indent="-444500">
              <a:buFontTx/>
              <a:buAutoNum type="alphaUcPeriod" startAt="3"/>
            </a:pPr>
            <a:r>
              <a:rPr lang="en-US" altLang="en-US" dirty="0"/>
              <a:t>impedance threshold device</a:t>
            </a:r>
            <a:br>
              <a:rPr lang="en-US" altLang="en-US" dirty="0"/>
            </a:br>
            <a:r>
              <a:rPr lang="en-US" altLang="en-US" b="1" dirty="0"/>
              <a:t>Rationale: </a:t>
            </a:r>
            <a:r>
              <a:rPr lang="en-US" altLang="en-US" dirty="0">
                <a:solidFill>
                  <a:srgbClr val="F37021"/>
                </a:solidFill>
              </a:rPr>
              <a:t>This valve device is placed between the endotracheal tube and a bag-mask device. It is designed to limit the air entering the lungs during the recoil phase.</a:t>
            </a:r>
          </a:p>
          <a:p>
            <a:pPr marL="1016000" lvl="1" indent="-444500">
              <a:buFontTx/>
              <a:buAutoNum type="alphaUcPeriod" startAt="3"/>
            </a:pPr>
            <a:r>
              <a:rPr lang="en-US" altLang="en-US" dirty="0"/>
              <a:t>cardiopulmonary resuscitation</a:t>
            </a:r>
            <a:br>
              <a:rPr lang="en-US" altLang="en-US" dirty="0"/>
            </a:br>
            <a:r>
              <a:rPr lang="en-US" altLang="en-US" b="1" dirty="0"/>
              <a:t>Rationale: </a:t>
            </a:r>
            <a:r>
              <a:rPr lang="en-US" altLang="en-US" dirty="0">
                <a:solidFill>
                  <a:srgbClr val="F37021"/>
                </a:solidFill>
              </a:rPr>
              <a:t>This procedure is used to establish artificial ventilation and circulation in a patient who is not breathing and has no pulse.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ltLang="en-US" dirty="0"/>
              <a:t>Review</a:t>
            </a:r>
          </a:p>
        </p:txBody>
      </p:sp>
      <p:sp>
        <p:nvSpPr>
          <p:cNvPr id="95235" name="Rectangle 3"/>
          <p:cNvSpPr>
            <a:spLocks noGrp="1" noChangeArrowheads="1"/>
          </p:cNvSpPr>
          <p:nvPr>
            <p:ph type="body" idx="1"/>
          </p:nvPr>
        </p:nvSpPr>
        <p:spPr/>
        <p:txBody>
          <a:bodyPr/>
          <a:lstStyle/>
          <a:p>
            <a:pPr marL="457200" indent="-457200">
              <a:buFontTx/>
              <a:buAutoNum type="arabicPeriod" startAt="7"/>
            </a:pPr>
            <a:r>
              <a:rPr lang="en-US" altLang="en-US" dirty="0"/>
              <a:t>Which of the following scenarios would warrant an interruption in CPR procedures?</a:t>
            </a:r>
          </a:p>
          <a:p>
            <a:pPr marL="1016000" lvl="1" indent="-444500">
              <a:buFontTx/>
              <a:buAutoNum type="alphaUcPeriod"/>
            </a:pPr>
            <a:r>
              <a:rPr lang="en-US" altLang="en-US" dirty="0"/>
              <a:t>A hysterical family member trying to gain access to the unconscious patient</a:t>
            </a:r>
          </a:p>
          <a:p>
            <a:pPr marL="1016000" lvl="1" indent="-444500">
              <a:buFontTx/>
              <a:buAutoNum type="alphaUcPeriod"/>
            </a:pPr>
            <a:r>
              <a:rPr lang="en-US" altLang="en-US" dirty="0"/>
              <a:t>A vehicle honking its horn anxious to pass by the scene on a blocked road</a:t>
            </a:r>
          </a:p>
          <a:p>
            <a:pPr marL="1016000" lvl="1" indent="-444500">
              <a:buFontTx/>
              <a:buAutoNum type="alphaUcPeriod"/>
            </a:pPr>
            <a:r>
              <a:rPr lang="en-US" altLang="en-US" dirty="0"/>
              <a:t>A small set of steps leading to the exit of the building, on the way to the ambulance</a:t>
            </a:r>
          </a:p>
          <a:p>
            <a:pPr marL="1016000" lvl="1" indent="-444500">
              <a:buFontTx/>
              <a:buAutoNum type="alphaUcPeriod"/>
            </a:pPr>
            <a:r>
              <a:rPr lang="en-US" altLang="en-US" dirty="0"/>
              <a:t>Being tired from trying to resuscitate a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dirty="0"/>
              <a:t>Review</a:t>
            </a:r>
          </a:p>
        </p:txBody>
      </p:sp>
      <p:sp>
        <p:nvSpPr>
          <p:cNvPr id="96259" name="Rectangle 3"/>
          <p:cNvSpPr>
            <a:spLocks noGrp="1" noChangeArrowheads="1"/>
          </p:cNvSpPr>
          <p:nvPr>
            <p:ph type="body" idx="1"/>
          </p:nvPr>
        </p:nvSpPr>
        <p:spPr/>
        <p:txBody>
          <a:bodyPr/>
          <a:lstStyle/>
          <a:p>
            <a:pPr marL="0" indent="0">
              <a:buFontTx/>
              <a:buNone/>
            </a:pPr>
            <a:r>
              <a:rPr lang="en-US" altLang="en-US" b="1" dirty="0"/>
              <a:t>Answer: </a:t>
            </a:r>
            <a:r>
              <a:rPr lang="en-US" altLang="en-US" b="1" dirty="0">
                <a:solidFill>
                  <a:srgbClr val="F37021"/>
                </a:solidFill>
              </a:rPr>
              <a:t>C</a:t>
            </a:r>
            <a:endParaRPr lang="en-US" altLang="en-US" b="1" dirty="0"/>
          </a:p>
          <a:p>
            <a:pPr marL="0" indent="0">
              <a:buFontTx/>
              <a:buNone/>
            </a:pPr>
            <a:r>
              <a:rPr lang="en-US" altLang="en-US" b="1" dirty="0"/>
              <a:t>Rationale: </a:t>
            </a:r>
            <a:r>
              <a:rPr lang="en-US" altLang="en-US" dirty="0"/>
              <a:t>Try not to interrupt CPR for more than a few seconds, except when it is absolutely necessary. For example, if you have to move a patient up or down stairs, you should continue CPR until you arrive at the head or foot of the stairs, interrupt CPR at an agreed-on signal, and move quickly to the next level where you can resume CPR.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dirty="0"/>
              <a:t>Review </a:t>
            </a:r>
            <a:r>
              <a:rPr lang="en-US" altLang="en-US" sz="2000" b="0" dirty="0"/>
              <a:t>(1 of 2)</a:t>
            </a:r>
          </a:p>
        </p:txBody>
      </p:sp>
      <p:sp>
        <p:nvSpPr>
          <p:cNvPr id="97283" name="Rectangle 3"/>
          <p:cNvSpPr>
            <a:spLocks noGrp="1" noChangeArrowheads="1"/>
          </p:cNvSpPr>
          <p:nvPr>
            <p:ph type="body" idx="1"/>
          </p:nvPr>
        </p:nvSpPr>
        <p:spPr/>
        <p:txBody>
          <a:bodyPr/>
          <a:lstStyle/>
          <a:p>
            <a:pPr marL="457200" indent="-457200">
              <a:buFontTx/>
              <a:buAutoNum type="arabicPeriod" startAt="7"/>
            </a:pPr>
            <a:r>
              <a:rPr lang="en-US" altLang="en-US" dirty="0"/>
              <a:t>Which of the following scenarios would warrant an interruption in CPR procedures?</a:t>
            </a:r>
          </a:p>
          <a:p>
            <a:pPr marL="1016000" lvl="1" indent="-444500">
              <a:buFontTx/>
              <a:buAutoNum type="alphaUcPeriod"/>
            </a:pPr>
            <a:r>
              <a:rPr lang="en-US" altLang="en-US" dirty="0"/>
              <a:t>A hysterical family member trying to gain access to the unconscious patient</a:t>
            </a:r>
            <a:br>
              <a:rPr lang="en-US" altLang="en-US" dirty="0"/>
            </a:br>
            <a:r>
              <a:rPr lang="en-US" altLang="en-US" b="1" dirty="0"/>
              <a:t>Rationale: </a:t>
            </a:r>
            <a:r>
              <a:rPr lang="en-US" altLang="en-US" dirty="0">
                <a:solidFill>
                  <a:srgbClr val="F37021"/>
                </a:solidFill>
              </a:rPr>
              <a:t>Family members should be calmed down and reassured that the patient is in good hands. A hysterical family member does not warrant a break in CPR.</a:t>
            </a:r>
          </a:p>
          <a:p>
            <a:pPr marL="1016000" lvl="1" indent="-444500">
              <a:buFontTx/>
              <a:buAutoNum type="alphaUcPeriod"/>
            </a:pPr>
            <a:r>
              <a:rPr lang="en-US" altLang="en-US" dirty="0"/>
              <a:t>A vehicle honking its horn anxious to pass by the scene on a blocked road</a:t>
            </a:r>
            <a:br>
              <a:rPr lang="en-US" altLang="en-US" dirty="0"/>
            </a:br>
            <a:r>
              <a:rPr lang="en-US" altLang="en-US" b="1" dirty="0"/>
              <a:t>Rationale: </a:t>
            </a:r>
            <a:r>
              <a:rPr lang="en-US" altLang="en-US" dirty="0">
                <a:solidFill>
                  <a:srgbClr val="F37021"/>
                </a:solidFill>
              </a:rPr>
              <a:t>Your primary focus should be on the patient. Let the on-scene police and/or traffic control deal with upset motorists and blocked roadways.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en-US" dirty="0"/>
              <a:t>Review </a:t>
            </a:r>
            <a:r>
              <a:rPr lang="en-US" altLang="en-US" sz="2000" b="0" dirty="0"/>
              <a:t>(2 of 2)</a:t>
            </a:r>
          </a:p>
        </p:txBody>
      </p:sp>
      <p:sp>
        <p:nvSpPr>
          <p:cNvPr id="99331" name="Rectangle 3"/>
          <p:cNvSpPr>
            <a:spLocks noGrp="1" noChangeArrowheads="1"/>
          </p:cNvSpPr>
          <p:nvPr>
            <p:ph type="body" idx="1"/>
          </p:nvPr>
        </p:nvSpPr>
        <p:spPr/>
        <p:txBody>
          <a:bodyPr/>
          <a:lstStyle/>
          <a:p>
            <a:pPr marL="457200" indent="-457200">
              <a:buFontTx/>
              <a:buAutoNum type="arabicPeriod" startAt="7"/>
            </a:pPr>
            <a:r>
              <a:rPr lang="en-US" altLang="en-US" dirty="0"/>
              <a:t>Which of the following scenarios would warrant an interruption in CPR procedures?</a:t>
            </a:r>
          </a:p>
          <a:p>
            <a:pPr marL="1016000" lvl="1" indent="-444500">
              <a:buFontTx/>
              <a:buAutoNum type="alphaUcPeriod" startAt="3"/>
            </a:pPr>
            <a:r>
              <a:rPr lang="en-US" altLang="en-US" dirty="0"/>
              <a:t>A small set of steps leading to the exit of the building, on the way to the ambulance</a:t>
            </a:r>
            <a:br>
              <a:rPr lang="en-US" altLang="en-US" dirty="0"/>
            </a:br>
            <a:r>
              <a:rPr lang="en-US" altLang="en-US" b="1" dirty="0"/>
              <a:t>Rationale: </a:t>
            </a:r>
            <a:r>
              <a:rPr lang="en-US" altLang="en-US" dirty="0">
                <a:solidFill>
                  <a:srgbClr val="F37021"/>
                </a:solidFill>
              </a:rPr>
              <a:t>Correct answer.</a:t>
            </a:r>
          </a:p>
          <a:p>
            <a:pPr marL="1016000" lvl="1" indent="-444500">
              <a:buFontTx/>
              <a:buAutoNum type="alphaUcPeriod" startAt="3"/>
            </a:pPr>
            <a:r>
              <a:rPr lang="en-US" altLang="en-US" dirty="0"/>
              <a:t>Being out of breath while trying to resuscitate a patient</a:t>
            </a:r>
            <a:br>
              <a:rPr lang="en-US" altLang="en-US" dirty="0"/>
            </a:br>
            <a:r>
              <a:rPr lang="en-US" altLang="en-US" b="1" dirty="0"/>
              <a:t>Rationale: </a:t>
            </a:r>
            <a:r>
              <a:rPr lang="en-US" altLang="en-US" dirty="0">
                <a:solidFill>
                  <a:srgbClr val="F37021"/>
                </a:solidFill>
              </a:rPr>
              <a:t>CPR should always be continued until the patient’s care is transferred to a physician in a hospital setting. Being “out of breath” does not mean being physically incapable of performing more CPR.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nSpc>
                <a:spcPct val="85000"/>
              </a:lnSpc>
            </a:pPr>
            <a:r>
              <a:rPr lang="en-US" altLang="en-US" dirty="0"/>
              <a:t>Elements of BLS </a:t>
            </a:r>
            <a:r>
              <a:rPr lang="en-US" altLang="en-US" sz="2000" b="0" dirty="0"/>
              <a:t>(6 of 8)</a:t>
            </a:r>
          </a:p>
        </p:txBody>
      </p:sp>
      <p:sp>
        <p:nvSpPr>
          <p:cNvPr id="11267" name="Content Placeholder 2"/>
          <p:cNvSpPr>
            <a:spLocks noGrp="1"/>
          </p:cNvSpPr>
          <p:nvPr>
            <p:ph type="body" idx="1"/>
          </p:nvPr>
        </p:nvSpPr>
        <p:spPr/>
        <p:txBody>
          <a:bodyPr rIns="228600"/>
          <a:lstStyle/>
          <a:p>
            <a:pPr>
              <a:spcBef>
                <a:spcPct val="35000"/>
              </a:spcBef>
            </a:pPr>
            <a:r>
              <a:rPr lang="en-US" altLang="en-US" dirty="0"/>
              <a:t>CPR steps</a:t>
            </a:r>
          </a:p>
          <a:p>
            <a:pPr lvl="1" indent="-457200">
              <a:spcBef>
                <a:spcPct val="35000"/>
              </a:spcBef>
              <a:buFontTx/>
              <a:buAutoNum type="arabicPeriod"/>
            </a:pPr>
            <a:r>
              <a:rPr lang="en-US" altLang="en-US" dirty="0"/>
              <a:t>Restore circulation (perform chest compressions). </a:t>
            </a:r>
          </a:p>
          <a:p>
            <a:pPr lvl="1" indent="-457200">
              <a:spcBef>
                <a:spcPct val="35000"/>
              </a:spcBef>
              <a:buFontTx/>
              <a:buAutoNum type="arabicPeriod"/>
            </a:pPr>
            <a:r>
              <a:rPr lang="en-US" altLang="en-US" dirty="0"/>
              <a:t>Open the airway.</a:t>
            </a:r>
          </a:p>
          <a:p>
            <a:pPr lvl="1" indent="-457200">
              <a:spcBef>
                <a:spcPct val="35000"/>
              </a:spcBef>
              <a:buFontTx/>
              <a:buAutoNum type="arabicPeriod"/>
            </a:pPr>
            <a:r>
              <a:rPr lang="en-US" altLang="en-US" dirty="0"/>
              <a:t>Restore breathing (provide rescue breathing).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en-US" dirty="0"/>
              <a:t>Review</a:t>
            </a:r>
          </a:p>
        </p:txBody>
      </p:sp>
      <p:sp>
        <p:nvSpPr>
          <p:cNvPr id="100355" name="Rectangle 3"/>
          <p:cNvSpPr>
            <a:spLocks noGrp="1" noChangeArrowheads="1"/>
          </p:cNvSpPr>
          <p:nvPr>
            <p:ph type="body" idx="1"/>
          </p:nvPr>
        </p:nvSpPr>
        <p:spPr/>
        <p:txBody>
          <a:bodyPr/>
          <a:lstStyle/>
          <a:p>
            <a:pPr marL="457200" indent="-457200">
              <a:buFontTx/>
              <a:buAutoNum type="arabicPeriod" startAt="8"/>
            </a:pPr>
            <a:r>
              <a:rPr lang="en-US" altLang="en-US" dirty="0"/>
              <a:t>Once you begin CPR in the field, you must continue until one of the following events occurs:</a:t>
            </a:r>
          </a:p>
          <a:p>
            <a:pPr marL="1016000" lvl="1" indent="-444500">
              <a:spcBef>
                <a:spcPct val="20000"/>
              </a:spcBef>
              <a:buFontTx/>
              <a:buAutoNum type="alphaUcPeriod"/>
            </a:pPr>
            <a:r>
              <a:rPr lang="en-US" altLang="en-US" dirty="0"/>
              <a:t>The patient stops breathing and has no pulse.</a:t>
            </a:r>
          </a:p>
          <a:p>
            <a:pPr marL="1016000" lvl="1" indent="-444500">
              <a:spcBef>
                <a:spcPct val="20000"/>
              </a:spcBef>
              <a:buFontTx/>
              <a:buAutoNum type="alphaUcPeriod"/>
            </a:pPr>
            <a:r>
              <a:rPr lang="en-US" altLang="en-US" dirty="0"/>
              <a:t>The patient is transferred to another person who is trained in BLS, to ALS-trained personnel, or to another emergency medical responder.</a:t>
            </a:r>
          </a:p>
          <a:p>
            <a:pPr marL="1016000" lvl="1" indent="-444500">
              <a:spcBef>
                <a:spcPct val="20000"/>
              </a:spcBef>
              <a:buFontTx/>
              <a:buAutoNum type="alphaUcPeriod"/>
            </a:pPr>
            <a:r>
              <a:rPr lang="en-US" altLang="en-US" dirty="0"/>
              <a:t>You are out of gas in the ambulance.</a:t>
            </a:r>
          </a:p>
          <a:p>
            <a:pPr marL="1016000" lvl="1" indent="-444500">
              <a:spcBef>
                <a:spcPct val="20000"/>
              </a:spcBef>
              <a:buFontTx/>
              <a:buAutoNum type="alphaUcPeriod"/>
            </a:pPr>
            <a:r>
              <a:rPr lang="en-US" altLang="en-US" dirty="0"/>
              <a:t>A police officer assumes responsibility for the patient and gives direction to discontinue CPR.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en-US" dirty="0"/>
              <a:t>Review</a:t>
            </a:r>
          </a:p>
        </p:txBody>
      </p:sp>
      <p:sp>
        <p:nvSpPr>
          <p:cNvPr id="101379" name="Rectangle 3"/>
          <p:cNvSpPr>
            <a:spLocks noGrp="1" noChangeArrowheads="1"/>
          </p:cNvSpPr>
          <p:nvPr>
            <p:ph type="body" idx="1"/>
          </p:nvPr>
        </p:nvSpPr>
        <p:spPr/>
        <p:txBody>
          <a:bodyPr/>
          <a:lstStyle/>
          <a:p>
            <a:pPr marL="0" indent="0">
              <a:buFontTx/>
              <a:buNone/>
            </a:pPr>
            <a:r>
              <a:rPr lang="en-US" altLang="en-US" b="1" dirty="0"/>
              <a:t>Answer: </a:t>
            </a:r>
            <a:r>
              <a:rPr lang="en-US" altLang="en-US" b="1" dirty="0">
                <a:solidFill>
                  <a:srgbClr val="F37021"/>
                </a:solidFill>
              </a:rPr>
              <a:t>B</a:t>
            </a:r>
            <a:endParaRPr lang="en-US" altLang="en-US" b="1" dirty="0"/>
          </a:p>
          <a:p>
            <a:pPr marL="0" indent="0">
              <a:buFontTx/>
              <a:buNone/>
            </a:pPr>
            <a:r>
              <a:rPr lang="en-US" altLang="en-US" b="1" dirty="0"/>
              <a:t>Rationale: </a:t>
            </a:r>
            <a:r>
              <a:rPr lang="en-US" altLang="en-US" dirty="0"/>
              <a:t>The “T” in the “STOP” mnemonic stands for patient </a:t>
            </a:r>
            <a:r>
              <a:rPr lang="en-US" altLang="en-US" i="1" dirty="0"/>
              <a:t>transfer</a:t>
            </a:r>
            <a:r>
              <a:rPr lang="en-US" altLang="en-US" dirty="0"/>
              <a:t> to another person who is trained in BLS, to ALS-trained personnel, or to another emergency medical responder.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en-US" dirty="0"/>
              <a:t>Review</a:t>
            </a:r>
            <a:endParaRPr lang="en-US" altLang="en-US" sz="2000" b="0" dirty="0"/>
          </a:p>
        </p:txBody>
      </p:sp>
      <p:sp>
        <p:nvSpPr>
          <p:cNvPr id="102403" name="Rectangle 3"/>
          <p:cNvSpPr>
            <a:spLocks noGrp="1" noChangeArrowheads="1"/>
          </p:cNvSpPr>
          <p:nvPr>
            <p:ph type="body" idx="1"/>
          </p:nvPr>
        </p:nvSpPr>
        <p:spPr>
          <a:xfrm>
            <a:off x="925830" y="1490870"/>
            <a:ext cx="10287000" cy="5076185"/>
          </a:xfrm>
        </p:spPr>
        <p:txBody>
          <a:bodyPr/>
          <a:lstStyle/>
          <a:p>
            <a:pPr marL="457200" indent="-457200">
              <a:buFontTx/>
              <a:buAutoNum type="arabicPeriod" startAt="8"/>
            </a:pPr>
            <a:r>
              <a:rPr lang="en-US" altLang="en-US" dirty="0"/>
              <a:t>Once you begin CPR in the field, you must continue until one of the following events occurs:</a:t>
            </a:r>
          </a:p>
          <a:p>
            <a:pPr marL="1016000" lvl="1" indent="-444500">
              <a:buFontTx/>
              <a:buAutoNum type="alphaUcPeriod"/>
            </a:pPr>
            <a:r>
              <a:rPr lang="en-US" altLang="en-US" dirty="0"/>
              <a:t>The patient stops breathing and has no pulse</a:t>
            </a:r>
            <a:br>
              <a:rPr lang="en-US" altLang="en-US" dirty="0"/>
            </a:br>
            <a:r>
              <a:rPr lang="en-US" altLang="en-US" b="1" dirty="0"/>
              <a:t>Rationale: </a:t>
            </a:r>
            <a:r>
              <a:rPr lang="en-US" altLang="en-US" dirty="0">
                <a:solidFill>
                  <a:srgbClr val="F37021"/>
                </a:solidFill>
              </a:rPr>
              <a:t>These are reasons to </a:t>
            </a:r>
            <a:r>
              <a:rPr lang="en-US" altLang="en-US" i="1" dirty="0">
                <a:solidFill>
                  <a:srgbClr val="F37021"/>
                </a:solidFill>
              </a:rPr>
              <a:t>begin</a:t>
            </a:r>
            <a:r>
              <a:rPr lang="en-US" altLang="en-US" dirty="0">
                <a:solidFill>
                  <a:srgbClr val="F37021"/>
                </a:solidFill>
              </a:rPr>
              <a:t> CPR.</a:t>
            </a:r>
          </a:p>
          <a:p>
            <a:pPr marL="1016000" lvl="1" indent="-444500">
              <a:buFontTx/>
              <a:buAutoNum type="alphaUcPeriod"/>
            </a:pPr>
            <a:r>
              <a:rPr lang="en-US" altLang="en-US" dirty="0"/>
              <a:t>The patient is transferred to another person who is trained in BLS, to ALS-trained personnel, or to another emergency medical responder</a:t>
            </a:r>
            <a:br>
              <a:rPr lang="en-US" altLang="en-US" dirty="0"/>
            </a:br>
            <a:r>
              <a:rPr lang="en-US" altLang="en-US" b="1" dirty="0"/>
              <a:t>Rationale: </a:t>
            </a:r>
            <a:r>
              <a:rPr lang="en-US" altLang="en-US" dirty="0">
                <a:solidFill>
                  <a:srgbClr val="F37021"/>
                </a:solidFill>
              </a:rPr>
              <a:t>Correct answer</a:t>
            </a:r>
          </a:p>
          <a:p>
            <a:pPr marL="1016000" lvl="1" indent="-444500">
              <a:buFontTx/>
              <a:buAutoNum type="alphaUcPeriod" startAt="3"/>
            </a:pPr>
            <a:r>
              <a:rPr lang="en-US" altLang="en-US" dirty="0"/>
              <a:t>You are out of gas in the ambulance</a:t>
            </a:r>
            <a:br>
              <a:rPr lang="en-US" altLang="en-US" dirty="0"/>
            </a:br>
            <a:r>
              <a:rPr lang="en-US" altLang="en-US" b="1" dirty="0"/>
              <a:t>Rationale: </a:t>
            </a:r>
            <a:r>
              <a:rPr lang="en-US" altLang="en-US" dirty="0">
                <a:solidFill>
                  <a:srgbClr val="F37021"/>
                </a:solidFill>
              </a:rPr>
              <a:t>This is not a valid reason to stop CPR. You are </a:t>
            </a:r>
            <a:r>
              <a:rPr lang="en-US" altLang="en-US" i="1" dirty="0">
                <a:solidFill>
                  <a:srgbClr val="F37021"/>
                </a:solidFill>
              </a:rPr>
              <a:t>out of strength</a:t>
            </a:r>
            <a:r>
              <a:rPr lang="en-US" altLang="en-US" dirty="0">
                <a:solidFill>
                  <a:srgbClr val="F37021"/>
                </a:solidFill>
              </a:rPr>
              <a:t> or too tired to continue may be a valid reason.</a:t>
            </a:r>
          </a:p>
          <a:p>
            <a:pPr marL="1016000" lvl="1" indent="-444500">
              <a:buFontTx/>
              <a:buAutoNum type="alphaUcPeriod" startAt="3"/>
            </a:pPr>
            <a:r>
              <a:rPr lang="en-US" altLang="en-US" dirty="0"/>
              <a:t>A police officer assumes responsibility for the patient and gives direction to discontinue CPR</a:t>
            </a:r>
            <a:br>
              <a:rPr lang="en-US" altLang="en-US" dirty="0"/>
            </a:br>
            <a:r>
              <a:rPr lang="en-US" altLang="en-US" b="1" dirty="0"/>
              <a:t>Rationale: </a:t>
            </a:r>
            <a:r>
              <a:rPr lang="en-US" altLang="en-US" dirty="0">
                <a:solidFill>
                  <a:srgbClr val="F37021"/>
                </a:solidFill>
              </a:rPr>
              <a:t>A </a:t>
            </a:r>
            <a:r>
              <a:rPr lang="en-US" altLang="en-US" i="1" dirty="0">
                <a:solidFill>
                  <a:srgbClr val="F37021"/>
                </a:solidFill>
              </a:rPr>
              <a:t>physician</a:t>
            </a:r>
            <a:r>
              <a:rPr lang="en-US" altLang="en-US" dirty="0">
                <a:solidFill>
                  <a:srgbClr val="F37021"/>
                </a:solidFill>
              </a:rPr>
              <a:t> who is present or providing online medical direction should assume responsibility for the patient and give direction to discontinue CPR.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en-US" dirty="0"/>
              <a:t>Review</a:t>
            </a:r>
          </a:p>
        </p:txBody>
      </p:sp>
      <p:sp>
        <p:nvSpPr>
          <p:cNvPr id="104451" name="Rectangle 3"/>
          <p:cNvSpPr>
            <a:spLocks noGrp="1" noChangeArrowheads="1"/>
          </p:cNvSpPr>
          <p:nvPr>
            <p:ph type="body" idx="1"/>
          </p:nvPr>
        </p:nvSpPr>
        <p:spPr/>
        <p:txBody>
          <a:bodyPr/>
          <a:lstStyle/>
          <a:p>
            <a:pPr marL="457200" indent="-457200">
              <a:buFontTx/>
              <a:buAutoNum type="arabicPeriod" startAt="9"/>
            </a:pPr>
            <a:r>
              <a:rPr lang="en-US" altLang="en-US" dirty="0"/>
              <a:t>Instead of the abdominal-thrust maneuver, use ___________ for women in advanced stages of pregnancy and patients who are obese.</a:t>
            </a:r>
          </a:p>
          <a:p>
            <a:pPr marL="1016000" lvl="1" indent="-444500">
              <a:buFontTx/>
              <a:buAutoNum type="alphaUcPeriod"/>
            </a:pPr>
            <a:r>
              <a:rPr lang="en-US" altLang="en-US" dirty="0"/>
              <a:t>chest thrusts</a:t>
            </a:r>
          </a:p>
          <a:p>
            <a:pPr marL="1016000" lvl="1" indent="-444500">
              <a:buFontTx/>
              <a:buAutoNum type="alphaUcPeriod"/>
            </a:pPr>
            <a:r>
              <a:rPr lang="en-US" altLang="en-US" dirty="0"/>
              <a:t>Sellick maneuver</a:t>
            </a:r>
          </a:p>
          <a:p>
            <a:pPr marL="1016000" lvl="1" indent="-444500">
              <a:buFontTx/>
              <a:buAutoNum type="alphaUcPeriod"/>
            </a:pPr>
            <a:r>
              <a:rPr lang="en-US" altLang="en-US" dirty="0"/>
              <a:t>basic life support</a:t>
            </a:r>
          </a:p>
          <a:p>
            <a:pPr marL="1016000" lvl="1" indent="-444500">
              <a:buFontTx/>
              <a:buAutoNum type="alphaUcPeriod"/>
            </a:pPr>
            <a:r>
              <a:rPr lang="en-US" altLang="en-US" dirty="0"/>
              <a:t>DNR orders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ltLang="en-US" dirty="0"/>
              <a:t>Review</a:t>
            </a:r>
          </a:p>
        </p:txBody>
      </p:sp>
      <p:sp>
        <p:nvSpPr>
          <p:cNvPr id="105475" name="Rectangle 3"/>
          <p:cNvSpPr>
            <a:spLocks noGrp="1" noChangeArrowheads="1"/>
          </p:cNvSpPr>
          <p:nvPr>
            <p:ph type="body" idx="1"/>
          </p:nvPr>
        </p:nvSpPr>
        <p:spPr/>
        <p:txBody>
          <a:bodyPr/>
          <a:lstStyle/>
          <a:p>
            <a:pPr marL="0" indent="0">
              <a:buFontTx/>
              <a:buNone/>
            </a:pPr>
            <a:r>
              <a:rPr lang="en-US" altLang="en-US" b="1" dirty="0"/>
              <a:t>Answer: </a:t>
            </a:r>
            <a:r>
              <a:rPr lang="en-US" altLang="en-US" b="1" dirty="0">
                <a:solidFill>
                  <a:srgbClr val="F37021"/>
                </a:solidFill>
              </a:rPr>
              <a:t>A</a:t>
            </a:r>
            <a:endParaRPr lang="en-US" altLang="en-US" b="1" dirty="0"/>
          </a:p>
          <a:p>
            <a:pPr marL="0" indent="0">
              <a:buFontTx/>
              <a:buNone/>
            </a:pPr>
            <a:r>
              <a:rPr lang="en-US" altLang="en-US" b="1" dirty="0"/>
              <a:t>Rationale: </a:t>
            </a:r>
            <a:r>
              <a:rPr lang="en-US" altLang="en-US" dirty="0"/>
              <a:t>You can perform the abdominal-thrust maneuver safely on all adults and children. However, for women in advanced stages of pregnancy and patients who are obese, you should use chest thrusts.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tLang="en-US" dirty="0"/>
              <a:t>Review</a:t>
            </a:r>
            <a:endParaRPr lang="en-US" altLang="en-US" sz="2000" b="0" dirty="0"/>
          </a:p>
        </p:txBody>
      </p:sp>
      <p:sp>
        <p:nvSpPr>
          <p:cNvPr id="106499" name="Rectangle 3"/>
          <p:cNvSpPr>
            <a:spLocks noGrp="1" noChangeArrowheads="1"/>
          </p:cNvSpPr>
          <p:nvPr>
            <p:ph type="body" idx="1"/>
          </p:nvPr>
        </p:nvSpPr>
        <p:spPr/>
        <p:txBody>
          <a:bodyPr/>
          <a:lstStyle/>
          <a:p>
            <a:pPr marL="457200" indent="-457200">
              <a:buFontTx/>
              <a:buAutoNum type="arabicPeriod" startAt="9"/>
            </a:pPr>
            <a:r>
              <a:rPr lang="en-US" altLang="en-US" dirty="0"/>
              <a:t>Instead of the abdominal-thrust maneuver, use ___________ for women in advanced stages of pregnancy and patients who are obese.</a:t>
            </a:r>
          </a:p>
          <a:p>
            <a:pPr marL="1016000" lvl="1" indent="-444500">
              <a:buFontTx/>
              <a:buAutoNum type="alphaUcPeriod"/>
            </a:pPr>
            <a:r>
              <a:rPr lang="en-US" altLang="en-US" dirty="0"/>
              <a:t>chest thrusts</a:t>
            </a:r>
            <a:br>
              <a:rPr lang="en-US" altLang="en-US" dirty="0"/>
            </a:br>
            <a:r>
              <a:rPr lang="en-US" altLang="en-US" b="1" dirty="0"/>
              <a:t>Rationale: </a:t>
            </a:r>
            <a:r>
              <a:rPr lang="en-US" altLang="en-US" dirty="0">
                <a:solidFill>
                  <a:srgbClr val="F37021"/>
                </a:solidFill>
              </a:rPr>
              <a:t>Correct answer</a:t>
            </a:r>
          </a:p>
          <a:p>
            <a:pPr marL="1016000" lvl="1" indent="-444500">
              <a:buFontTx/>
              <a:buAutoNum type="alphaUcPeriod"/>
            </a:pPr>
            <a:r>
              <a:rPr lang="en-US" altLang="en-US" dirty="0"/>
              <a:t>Sellick maneuver</a:t>
            </a:r>
            <a:br>
              <a:rPr lang="en-US" altLang="en-US" dirty="0"/>
            </a:br>
            <a:r>
              <a:rPr lang="en-US" altLang="en-US" b="1" dirty="0"/>
              <a:t>Rationale: </a:t>
            </a:r>
            <a:r>
              <a:rPr lang="en-US" altLang="en-US" dirty="0">
                <a:solidFill>
                  <a:srgbClr val="F37021"/>
                </a:solidFill>
              </a:rPr>
              <a:t>This technique is used to prevent gastric distention in which pressure is applied to the cricoid cartilage; also referred to as cricoid pressure.</a:t>
            </a:r>
          </a:p>
          <a:p>
            <a:pPr marL="1016000" lvl="1" indent="-444500">
              <a:buFontTx/>
              <a:buAutoNum type="alphaUcPeriod" startAt="3"/>
            </a:pPr>
            <a:r>
              <a:rPr lang="en-US" altLang="en-US" dirty="0"/>
              <a:t>basic life support</a:t>
            </a:r>
            <a:br>
              <a:rPr lang="en-US" altLang="en-US" dirty="0"/>
            </a:br>
            <a:r>
              <a:rPr lang="en-US" altLang="en-US" b="1" dirty="0"/>
              <a:t>Rationale: </a:t>
            </a:r>
            <a:r>
              <a:rPr lang="en-US" altLang="en-US" dirty="0">
                <a:solidFill>
                  <a:srgbClr val="F37021"/>
                </a:solidFill>
              </a:rPr>
              <a:t>BLS is noninvasive emergency life-saving care that is used to treat medical conditions. Chest thrusts are a BLS tactic.</a:t>
            </a:r>
          </a:p>
          <a:p>
            <a:pPr marL="1016000" lvl="1" indent="-444500">
              <a:buFontTx/>
              <a:buAutoNum type="alphaUcPeriod" startAt="3"/>
            </a:pPr>
            <a:r>
              <a:rPr lang="en-US" altLang="en-US" dirty="0"/>
              <a:t>DNR orders</a:t>
            </a:r>
            <a:br>
              <a:rPr lang="en-US" altLang="en-US" dirty="0"/>
            </a:br>
            <a:r>
              <a:rPr lang="en-US" altLang="en-US" b="1" dirty="0"/>
              <a:t>Rationale: </a:t>
            </a:r>
            <a:r>
              <a:rPr lang="en-US" altLang="en-US" dirty="0">
                <a:solidFill>
                  <a:srgbClr val="F37021"/>
                </a:solidFill>
              </a:rPr>
              <a:t>Do not resuscitate orders are specific instructions not to perform life-saving techniques on certain patients who may be suffering from terminal illnesses. DNR orders must be on hand and can be a complicated issue.</a:t>
            </a:r>
            <a:endParaRPr lang="en-US" altLang="en-US" sz="1800" dirty="0">
              <a:solidFill>
                <a:srgbClr val="F3702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ltLang="en-US" dirty="0"/>
              <a:t>Review</a:t>
            </a:r>
          </a:p>
        </p:txBody>
      </p:sp>
      <p:sp>
        <p:nvSpPr>
          <p:cNvPr id="108547" name="Rectangle 3"/>
          <p:cNvSpPr>
            <a:spLocks noGrp="1" noChangeArrowheads="1"/>
          </p:cNvSpPr>
          <p:nvPr>
            <p:ph type="body" idx="1"/>
          </p:nvPr>
        </p:nvSpPr>
        <p:spPr/>
        <p:txBody>
          <a:bodyPr/>
          <a:lstStyle/>
          <a:p>
            <a:pPr marL="682625" indent="-682625">
              <a:buFontTx/>
              <a:buAutoNum type="arabicPeriod" startAt="10"/>
            </a:pPr>
            <a:r>
              <a:rPr lang="en-US" altLang="en-US" dirty="0"/>
              <a:t>In infants who have signs and symptoms of an airway infection, you should not waste time trying to dislodge a foreign body. You should intervene only if signs of ____________ develop, such as a weak, ineffective cough; cyanosis; stridor; absent air movement; or a decreasing level of consciousness.</a:t>
            </a:r>
          </a:p>
          <a:p>
            <a:pPr marL="1254125" lvl="1" indent="-457200">
              <a:spcBef>
                <a:spcPct val="15000"/>
              </a:spcBef>
              <a:buFontTx/>
              <a:buAutoNum type="alphaUcPeriod"/>
            </a:pPr>
            <a:r>
              <a:rPr lang="en-US" altLang="en-US" sz="2200" dirty="0"/>
              <a:t>sudden infant death syndrome</a:t>
            </a:r>
          </a:p>
          <a:p>
            <a:pPr marL="1254125" lvl="1" indent="-457200">
              <a:spcBef>
                <a:spcPct val="15000"/>
              </a:spcBef>
              <a:buFontTx/>
              <a:buAutoNum type="alphaUcPeriod"/>
            </a:pPr>
            <a:r>
              <a:rPr lang="en-US" altLang="en-US" sz="2200" dirty="0"/>
              <a:t>child abuse</a:t>
            </a:r>
          </a:p>
          <a:p>
            <a:pPr marL="1254125" lvl="1" indent="-457200">
              <a:spcBef>
                <a:spcPct val="15000"/>
              </a:spcBef>
              <a:buFontTx/>
              <a:buAutoNum type="alphaUcPeriod"/>
            </a:pPr>
            <a:r>
              <a:rPr lang="en-US" altLang="en-US" sz="2200" dirty="0"/>
              <a:t>bronchitis</a:t>
            </a:r>
          </a:p>
          <a:p>
            <a:pPr marL="1254125" lvl="1" indent="-457200">
              <a:spcBef>
                <a:spcPct val="15000"/>
              </a:spcBef>
              <a:buFontTx/>
              <a:buAutoNum type="alphaUcPeriod"/>
            </a:pPr>
            <a:r>
              <a:rPr lang="en-US" altLang="en-US" sz="2200" dirty="0"/>
              <a:t>severe airway obstruction</a:t>
            </a:r>
            <a:r>
              <a:rPr lang="en-US" alt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dirty="0"/>
              <a:t>Review</a:t>
            </a:r>
          </a:p>
        </p:txBody>
      </p:sp>
      <p:sp>
        <p:nvSpPr>
          <p:cNvPr id="109571" name="Rectangle 3"/>
          <p:cNvSpPr>
            <a:spLocks noGrp="1" noChangeArrowheads="1"/>
          </p:cNvSpPr>
          <p:nvPr>
            <p:ph type="body" idx="1"/>
          </p:nvPr>
        </p:nvSpPr>
        <p:spPr/>
        <p:txBody>
          <a:bodyPr/>
          <a:lstStyle/>
          <a:p>
            <a:pPr marL="0" indent="0">
              <a:buFontTx/>
              <a:buNone/>
            </a:pPr>
            <a:r>
              <a:rPr lang="en-US" altLang="en-US" b="1" dirty="0"/>
              <a:t>Answer: </a:t>
            </a:r>
            <a:r>
              <a:rPr lang="en-US" altLang="en-US" b="1" dirty="0">
                <a:solidFill>
                  <a:srgbClr val="F37021"/>
                </a:solidFill>
              </a:rPr>
              <a:t>D</a:t>
            </a:r>
            <a:endParaRPr lang="en-US" altLang="en-US" b="1" dirty="0"/>
          </a:p>
          <a:p>
            <a:pPr marL="0" indent="0">
              <a:buFontTx/>
              <a:buNone/>
            </a:pPr>
            <a:r>
              <a:rPr lang="en-US" altLang="en-US" b="1" dirty="0"/>
              <a:t>Rationale: </a:t>
            </a:r>
            <a:r>
              <a:rPr lang="en-US" altLang="en-US" dirty="0"/>
              <a:t>With a mild airway obstruction, the patient can cough forcefully, although there may be wheezing between coughs. As long as the patient can breathe, cough, or talk, you should not interfere with his or her attempts to expel the foreign body. As with an adult, encourage the child to continue coughing. Administer 100% oxygen with a nonrebreathing mask and provide transport to the emergency department.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ltLang="en-US" dirty="0"/>
              <a:t>Review </a:t>
            </a:r>
            <a:r>
              <a:rPr lang="en-US" altLang="en-US" sz="2000" b="0" dirty="0"/>
              <a:t>(1 of 2)</a:t>
            </a:r>
          </a:p>
        </p:txBody>
      </p:sp>
      <p:sp>
        <p:nvSpPr>
          <p:cNvPr id="110595" name="Rectangle 3"/>
          <p:cNvSpPr>
            <a:spLocks noGrp="1" noChangeArrowheads="1"/>
          </p:cNvSpPr>
          <p:nvPr>
            <p:ph type="body" idx="1"/>
          </p:nvPr>
        </p:nvSpPr>
        <p:spPr/>
        <p:txBody>
          <a:bodyPr/>
          <a:lstStyle/>
          <a:p>
            <a:pPr marL="566738" indent="-566738">
              <a:buFontTx/>
              <a:buAutoNum type="arabicPeriod" startAt="10"/>
            </a:pPr>
            <a:r>
              <a:rPr lang="en-US" altLang="en-US" sz="2200" dirty="0"/>
              <a:t>In infants who have signs and symptoms of an airway infection, you should not waste time trying to dislodge a foreign body. You should intervene only if signs of ____________ develop, such as a weak, ineffective cough, cyanosis, stridor, absent air movement, or a decreasing level of consciousness.</a:t>
            </a:r>
          </a:p>
          <a:p>
            <a:pPr marL="1138238" lvl="1" indent="-457200">
              <a:buFontTx/>
              <a:buAutoNum type="alphaUcPeriod"/>
            </a:pPr>
            <a:r>
              <a:rPr lang="en-US" altLang="en-US" sz="2200" dirty="0"/>
              <a:t>sudden infant death syndrome</a:t>
            </a:r>
            <a:br>
              <a:rPr lang="en-US" altLang="en-US" sz="2200" dirty="0"/>
            </a:br>
            <a:r>
              <a:rPr lang="en-US" altLang="en-US" sz="2200" b="1" dirty="0"/>
              <a:t>Rationale: </a:t>
            </a:r>
            <a:r>
              <a:rPr lang="en-US" altLang="en-US" sz="2200" dirty="0">
                <a:solidFill>
                  <a:srgbClr val="F37021"/>
                </a:solidFill>
              </a:rPr>
              <a:t>Death of an infant or young child that remains unexplained after a complete autopsy.</a:t>
            </a:r>
          </a:p>
          <a:p>
            <a:pPr marL="1138238" lvl="1" indent="-457200">
              <a:buFontTx/>
              <a:buAutoNum type="alphaUcPeriod"/>
            </a:pPr>
            <a:r>
              <a:rPr lang="en-US" altLang="en-US" sz="2200" dirty="0">
                <a:solidFill>
                  <a:schemeClr val="tx2"/>
                </a:solidFill>
              </a:rPr>
              <a:t>child abuse</a:t>
            </a:r>
            <a:br>
              <a:rPr lang="en-US" altLang="en-US" sz="2200" dirty="0">
                <a:solidFill>
                  <a:schemeClr val="tx2"/>
                </a:solidFill>
              </a:rPr>
            </a:br>
            <a:r>
              <a:rPr lang="en-US" altLang="en-US" sz="2200" b="1" dirty="0"/>
              <a:t>Rationale:</a:t>
            </a:r>
            <a:r>
              <a:rPr lang="en-US" altLang="en-US" sz="2200" b="1" dirty="0">
                <a:solidFill>
                  <a:srgbClr val="000000"/>
                </a:solidFill>
              </a:rPr>
              <a:t> </a:t>
            </a:r>
            <a:r>
              <a:rPr lang="en-US" altLang="en-US" sz="2200" dirty="0">
                <a:solidFill>
                  <a:srgbClr val="F37021"/>
                </a:solidFill>
              </a:rPr>
              <a:t>The obstruction may be the result of child abuse, but these signs are those of a severe airway obstruction.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dirty="0"/>
              <a:t>Review </a:t>
            </a:r>
            <a:r>
              <a:rPr lang="en-US" altLang="en-US" sz="2000" b="0" dirty="0"/>
              <a:t>(2 of 2)</a:t>
            </a:r>
          </a:p>
        </p:txBody>
      </p:sp>
      <p:sp>
        <p:nvSpPr>
          <p:cNvPr id="111619" name="Rectangle 3"/>
          <p:cNvSpPr>
            <a:spLocks noGrp="1" noChangeArrowheads="1"/>
          </p:cNvSpPr>
          <p:nvPr>
            <p:ph type="body" idx="1"/>
          </p:nvPr>
        </p:nvSpPr>
        <p:spPr/>
        <p:txBody>
          <a:bodyPr/>
          <a:lstStyle/>
          <a:p>
            <a:pPr marL="566738" indent="-566738">
              <a:buFontTx/>
              <a:buAutoNum type="arabicPeriod" startAt="10"/>
            </a:pPr>
            <a:r>
              <a:rPr lang="en-US" altLang="en-US" sz="2200" dirty="0"/>
              <a:t>In infants who have signs and symptoms of an airway infection, you should not waste time trying to dislodge a foreign body. You should intervene only if signs of ____________ develop, such as a weak, ineffective cough, cyanosis, stridor, absent air movement, or a decreasing level of consciousness.</a:t>
            </a:r>
          </a:p>
          <a:p>
            <a:pPr marL="1125538" lvl="1" indent="-444500">
              <a:buFontTx/>
              <a:buAutoNum type="alphaUcPeriod" startAt="3"/>
            </a:pPr>
            <a:r>
              <a:rPr lang="en-US" altLang="en-US" sz="2200" dirty="0"/>
              <a:t>bronchitis</a:t>
            </a:r>
            <a:br>
              <a:rPr lang="en-US" altLang="en-US" sz="2200" dirty="0"/>
            </a:br>
            <a:r>
              <a:rPr lang="en-US" altLang="en-US" sz="2200" b="1" dirty="0"/>
              <a:t>Rationale: </a:t>
            </a:r>
            <a:r>
              <a:rPr lang="en-US" altLang="en-US" sz="2200" dirty="0">
                <a:solidFill>
                  <a:srgbClr val="F37021"/>
                </a:solidFill>
              </a:rPr>
              <a:t>This is an inflammation of the lung. It is not the direct result of a foreign body lodged in the airway.</a:t>
            </a:r>
          </a:p>
          <a:p>
            <a:pPr marL="1125538" lvl="1" indent="-444500">
              <a:buFontTx/>
              <a:buAutoNum type="alphaUcPeriod" startAt="3"/>
            </a:pPr>
            <a:r>
              <a:rPr lang="en-US" altLang="en-US" sz="2200" dirty="0"/>
              <a:t>severe airway obstruction</a:t>
            </a:r>
            <a:br>
              <a:rPr lang="en-US" altLang="en-US" sz="2200" dirty="0"/>
            </a:br>
            <a:r>
              <a:rPr lang="en-US" altLang="en-US" sz="2200" b="1" dirty="0"/>
              <a:t>Rationale: </a:t>
            </a:r>
            <a:r>
              <a:rPr lang="en-US" altLang="en-US" sz="2200" dirty="0">
                <a:solidFill>
                  <a:srgbClr val="F37021"/>
                </a:solidFill>
              </a:rPr>
              <a:t>Correct answer</a:t>
            </a:r>
            <a:endParaRPr lang="en-US" altLang="en-US" sz="2000" dirty="0">
              <a:solidFill>
                <a:srgbClr val="F3702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474</TotalTime>
  <Words>9968</Words>
  <Application>Microsoft Macintosh PowerPoint</Application>
  <PresentationFormat>Widescreen</PresentationFormat>
  <Paragraphs>934</Paragraphs>
  <Slides>99</Slides>
  <Notes>68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99</vt:i4>
      </vt:variant>
    </vt:vector>
  </HeadingPairs>
  <TitlesOfParts>
    <vt:vector size="104" baseType="lpstr">
      <vt:lpstr>Arial</vt:lpstr>
      <vt:lpstr>Calibri</vt:lpstr>
      <vt:lpstr>Times New Roman</vt:lpstr>
      <vt:lpstr>Wingdings</vt:lpstr>
      <vt:lpstr>Educational subjects 16x9</vt:lpstr>
      <vt:lpstr>BLS Resuscitation</vt:lpstr>
      <vt:lpstr>National EMS Education Standard Competencies</vt:lpstr>
      <vt:lpstr>Introduction</vt:lpstr>
      <vt:lpstr>Elements of BLS (1 of 8)</vt:lpstr>
      <vt:lpstr>Elements of BLS (2 of 8)</vt:lpstr>
      <vt:lpstr>Elements of BLS (3 of 8)</vt:lpstr>
      <vt:lpstr>Elements of BLS (4 of 8)</vt:lpstr>
      <vt:lpstr>Elements of BLS (5 of 8)</vt:lpstr>
      <vt:lpstr>Elements of BLS (6 of 8)</vt:lpstr>
      <vt:lpstr>Elements of BLS (7 of 8)</vt:lpstr>
      <vt:lpstr>Elements of BLS (8 of 8)</vt:lpstr>
      <vt:lpstr>The System Components of CPR (1 of 2)</vt:lpstr>
      <vt:lpstr>The System Components of CPR (2 of 2)</vt:lpstr>
      <vt:lpstr>Assessing the Need for BLS (1 of 3)</vt:lpstr>
      <vt:lpstr>Assessing the Need for BLS (2 of 3)</vt:lpstr>
      <vt:lpstr>Assessing the Need for BLS (3 of 3)</vt:lpstr>
      <vt:lpstr>Automated External Defibrillation (1 of 3)</vt:lpstr>
      <vt:lpstr>Automated External Defibrillation (2 of 3)</vt:lpstr>
      <vt:lpstr>Automated External Defibrillation (3 of 3)</vt:lpstr>
      <vt:lpstr>Positioning the Patient</vt:lpstr>
      <vt:lpstr>Check for Breathing and a Pulse (1 of 5)</vt:lpstr>
      <vt:lpstr>Check for Breathing and a Pulse (2 of 5)</vt:lpstr>
      <vt:lpstr>Check for Breathing and a Pulse (3 of 5)</vt:lpstr>
      <vt:lpstr>Check for Breathing and a Pulse (4 of 5)</vt:lpstr>
      <vt:lpstr>Check for Breathing and a Pulse (5 of 5)</vt:lpstr>
      <vt:lpstr>Opening the Airway and Providing  Artificial Ventilation (1 of 7)</vt:lpstr>
      <vt:lpstr>Opening the Airway and Providing  Artificial Ventilation (2 of 7)</vt:lpstr>
      <vt:lpstr>Opening the Airway and Providing  Artificial Ventilation (3 of 7)</vt:lpstr>
      <vt:lpstr>Opening the Airway and Providing  Artificial Ventilation (4 of 7)</vt:lpstr>
      <vt:lpstr>Opening the Airway and Providing  Artificial Ventilation (5 of 7)</vt:lpstr>
      <vt:lpstr>Opening the Airway and Providing  Artificial Ventilation (6 of 7)</vt:lpstr>
      <vt:lpstr>Opening the Airway and Providing  Artificial Ventilation (7 of 7)</vt:lpstr>
      <vt:lpstr>One-Rescuer Adult CPR</vt:lpstr>
      <vt:lpstr>Two-Rescuer Adult CPR </vt:lpstr>
      <vt:lpstr>Devices and Techniques to Assist Circulation (1 of 4)</vt:lpstr>
      <vt:lpstr>Devices and Techniques to Assist Circulation (2 of 4)</vt:lpstr>
      <vt:lpstr>Devices and Techniques to Assist Circulation (3 of 4)</vt:lpstr>
      <vt:lpstr>Devices and Techniques to Assist Circulation (4 of 4)</vt:lpstr>
      <vt:lpstr>Infant and Child CPR (1 of 5)</vt:lpstr>
      <vt:lpstr>Infant and Child CPR (2 of 5)</vt:lpstr>
      <vt:lpstr>Infant and Child CPR (3 of 5)</vt:lpstr>
      <vt:lpstr>Infant and Child CPR (4 of 5)</vt:lpstr>
      <vt:lpstr>Infant and Child CPR (5 of 5)</vt:lpstr>
      <vt:lpstr>Interrupting CPR (1 of 2)</vt:lpstr>
      <vt:lpstr>Interrupting CPR (2 of 2)</vt:lpstr>
      <vt:lpstr>When Not to Start CPR (1 of 3)</vt:lpstr>
      <vt:lpstr>When Not to Start CPR (2 of 3)</vt:lpstr>
      <vt:lpstr>When Not to Start CPR (3 of 3)</vt:lpstr>
      <vt:lpstr>When to Stop CPR </vt:lpstr>
      <vt:lpstr>Foreign Body Airway Obstruction in Adults (1 of 7)</vt:lpstr>
      <vt:lpstr>Foreign Body Airway Obstruction in Adults (2 of 7)</vt:lpstr>
      <vt:lpstr>Foreign Body Airway Obstruction in Adults (3 of 7)</vt:lpstr>
      <vt:lpstr>Foreign Body Airway Obstruction in Adults (4 of 7)</vt:lpstr>
      <vt:lpstr>Foreign Body Airway Obstruction in Adults (5 of 7)</vt:lpstr>
      <vt:lpstr>Foreign Body Airway Obstruction in Adults (6 of 7)</vt:lpstr>
      <vt:lpstr>Foreign Body Airway Obstruction in Adults (7 of 7)</vt:lpstr>
      <vt:lpstr>Foreign Body Airway Obstruction in  Infants and Children (1 of 5)</vt:lpstr>
      <vt:lpstr>Foreign Body Airway Obstruction in  Infants and Children (2 of 5)</vt:lpstr>
      <vt:lpstr>Foreign Body Airway Obstruction in  Infants and Children (3 of 5)</vt:lpstr>
      <vt:lpstr>Foreign Body Airway Obstruction in  Infants and Children (4 of 5)</vt:lpstr>
      <vt:lpstr>Foreign Body Airway Obstruction in  Infants and Children (5 of 5)</vt:lpstr>
      <vt:lpstr>Special Resuscitation Circumstances</vt:lpstr>
      <vt:lpstr>Grief Support for Family Members and  Loved Ones (1 of 3)</vt:lpstr>
      <vt:lpstr>Grief Support for Family Members and  Loved Ones (2 of 3)</vt:lpstr>
      <vt:lpstr>Grief Support for Family Members and  Loved Ones (3 of 3)</vt:lpstr>
      <vt:lpstr>Education and Training for the EMT</vt:lpstr>
      <vt:lpstr>Education and Training for the Public</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 (1 of 2)</vt:lpstr>
      <vt:lpstr>Review (2 of 2)</vt:lpstr>
      <vt:lpstr>Review</vt:lpstr>
      <vt:lpstr>Review</vt:lpstr>
      <vt:lpstr>Review</vt:lpstr>
      <vt:lpstr>Review</vt:lpstr>
      <vt:lpstr>Review</vt:lpstr>
      <vt:lpstr>Review</vt:lpstr>
      <vt:lpstr>Review</vt:lpstr>
      <vt:lpstr>Review</vt:lpstr>
      <vt:lpstr>Review (1 of 2)</vt:lpstr>
      <vt:lpstr>Review (2 of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Kathryn Leeber</cp:lastModifiedBy>
  <cp:revision>62</cp:revision>
  <dcterms:created xsi:type="dcterms:W3CDTF">2019-03-08T18:11:57Z</dcterms:created>
  <dcterms:modified xsi:type="dcterms:W3CDTF">2021-01-04T18:27:05Z</dcterms:modified>
</cp:coreProperties>
</file>